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</p:sld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</p:sldIdLst>
  <p:sldSz cx="18288000" cy="10287000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FB8F359-F31E-45C2-A10B-98FA4CB185C8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lstStyle/>
          <a:p>
            <a:fld id="{1218EC3A-DA4E-40FD-B7DB-0F7A715AC44A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lstStyle/>
          <a:p>
            <a:fld id="{F2B5D828-F705-46EE-858C-14D1F46EF319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2B30911-D011-47D9-9344-E8FA488580D0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8E860C8D-F48B-4352-AEA9-051543983EE9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C0ED400-BB29-4837-8B36-1D6B93F6E143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DB502C60-244D-464C-AA6E-272A66A00304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8901A4A5-3A97-4DA1-B988-FC13DA06F28F}" type="slidenum"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1AD3A069-87CD-42CA-B257-55B16834F8BC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61FAACD6-73AF-46F4-B8DB-027120B7D61F}" type="slidenum"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2B955A10-9B3B-4A21-897F-5B4017982DE1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FA46111-F07F-4E88-8A63-C51B5ABEFB2F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buNone/>
            </a:pPr>
            <a:r>
              <a:rPr lang="en-US" sz="2000" b="1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</p:txBody>
      </p:sp>
      <p:sp>
        <p:nvSpPr>
          <p:cNvPr id="58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60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53121E0-E677-498A-A288-4B34578E00A0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buNone/>
            </a:pPr>
            <a:r>
              <a:rPr lang="en-US" sz="2000" b="1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Séptimo nivel del esquema</a:t>
            </a: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</p:txBody>
      </p:sp>
      <p:sp>
        <p:nvSpPr>
          <p:cNvPr id="64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66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BECD690-6DB0-4AA2-B39B-1827FB209CED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381E254-3AC7-4D28-B0EB-E90D3AC401F1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6D4BAA6-ABFB-4AB1-807E-43603952605A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8229B08-6122-404E-AFA0-6273D6FE674F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100000"/>
              </a:lnSpc>
              <a:buNone/>
            </a:pPr>
            <a:r>
              <a:rPr lang="en-US" sz="4000" b="1" strike="noStrike" cap="all" spc="-1">
                <a:solidFill>
                  <a:schemeClr val="dk1"/>
                </a:solidFill>
                <a:latin typeface="Calibri"/>
              </a:rPr>
              <a:t>Click to edit Master title style</a:t>
            </a:r>
            <a:endParaRPr lang="en-US" sz="4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Click to edit Master text styles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27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A3B9A98-CFFC-48E2-8980-04B6B1F33F1F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33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E4DA37A-321C-4E68-8E39-03B6ECE1228A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  <a:endParaRPr lang="en-US" sz="24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6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lang="en-US" sz="16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  <a:endParaRPr lang="en-US" sz="24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6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lang="en-US" sz="16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42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44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8F7F803-22AD-4136-BAEB-E8A2B4A1537F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46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48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7E4609E-454B-4E56-8ECC-62CA85BB3AB2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52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F6F836E-BB28-4A17-90A8-D011B505AEC6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Pulse para editar el formato del texto de título</a:t>
            </a: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Freeform 2"/>
          <p:cNvSpPr/>
          <p:nvPr/>
        </p:nvSpPr>
        <p:spPr>
          <a:xfrm>
            <a:off x="8724240" y="5695920"/>
            <a:ext cx="4006440" cy="8135280"/>
          </a:xfrm>
          <a:custGeom>
            <a:avLst/>
            <a:gdLst>
              <a:gd name="textAreaLeft" fmla="*/ 0 w 4006440"/>
              <a:gd name="textAreaRight" fmla="*/ 4006800 w 4006440"/>
              <a:gd name="textAreaTop" fmla="*/ 0 h 8135280"/>
              <a:gd name="textAreaBottom" fmla="*/ 8135640 h 8135280"/>
            </a:gdLst>
            <a:ahLst/>
            <a:cxnLst/>
            <a:rect l="textAreaLeft" t="textAreaTop" r="textAreaRight" b="textAreaBottom"/>
            <a:pathLst>
              <a:path w="4006890" h="8135817">
                <a:moveTo>
                  <a:pt x="0" y="0"/>
                </a:moveTo>
                <a:lnTo>
                  <a:pt x="4006889" y="0"/>
                </a:lnTo>
                <a:lnTo>
                  <a:pt x="4006889" y="8135817"/>
                </a:lnTo>
                <a:lnTo>
                  <a:pt x="0" y="813581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68" name="Group 3"/>
          <p:cNvGrpSpPr/>
          <p:nvPr/>
        </p:nvGrpSpPr>
        <p:grpSpPr>
          <a:xfrm>
            <a:off x="8903160" y="5813640"/>
            <a:ext cx="3665160" cy="7330680"/>
            <a:chOff x="8903160" y="5813640"/>
            <a:chExt cx="3665160" cy="7330680"/>
          </a:xfrm>
        </p:grpSpPr>
        <p:sp>
          <p:nvSpPr>
            <p:cNvPr id="69" name="Freeform 4"/>
            <p:cNvSpPr/>
            <p:nvPr/>
          </p:nvSpPr>
          <p:spPr>
            <a:xfrm>
              <a:off x="8903160" y="5813640"/>
              <a:ext cx="3665160" cy="7330680"/>
            </a:xfrm>
            <a:custGeom>
              <a:avLst/>
              <a:gdLst>
                <a:gd name="textAreaLeft" fmla="*/ 0 w 3665160"/>
                <a:gd name="textAreaRight" fmla="*/ 3665520 w 3665160"/>
                <a:gd name="textAreaTop" fmla="*/ 0 h 7330680"/>
                <a:gd name="textAreaBottom" fmla="*/ 7331040 h 7330680"/>
              </a:gdLst>
              <a:ahLst/>
              <a:cxnLst/>
              <a:rect l="textAreaLeft" t="textAreaTop" r="textAreaRight" b="textAreaBottom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0" name="Freeform 5"/>
            <p:cNvSpPr/>
            <p:nvPr/>
          </p:nvSpPr>
          <p:spPr>
            <a:xfrm>
              <a:off x="8903160" y="5813640"/>
              <a:ext cx="3665160" cy="7330680"/>
            </a:xfrm>
            <a:custGeom>
              <a:avLst/>
              <a:gdLst>
                <a:gd name="textAreaLeft" fmla="*/ 0 w 3665160"/>
                <a:gd name="textAreaRight" fmla="*/ 3665520 w 3665160"/>
                <a:gd name="textAreaTop" fmla="*/ 0 h 7330680"/>
                <a:gd name="textAreaBottom" fmla="*/ 7331040 h 7330680"/>
              </a:gdLst>
              <a:ahLst/>
              <a:cxnLst/>
              <a:rect l="textAreaLeft" t="textAreaTop" r="textAreaRight" b="textAreaBottom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71" name="Freeform 6"/>
          <p:cNvSpPr/>
          <p:nvPr/>
        </p:nvSpPr>
        <p:spPr>
          <a:xfrm>
            <a:off x="5556960" y="4326480"/>
            <a:ext cx="4542120" cy="9223200"/>
          </a:xfrm>
          <a:custGeom>
            <a:avLst/>
            <a:gdLst>
              <a:gd name="textAreaLeft" fmla="*/ 0 w 4542120"/>
              <a:gd name="textAreaRight" fmla="*/ 4542480 w 4542120"/>
              <a:gd name="textAreaTop" fmla="*/ 0 h 9223200"/>
              <a:gd name="textAreaBottom" fmla="*/ 9223560 h 9223200"/>
            </a:gdLst>
            <a:ahLst/>
            <a:cxnLst/>
            <a:rect l="textAreaLeft" t="textAreaTop" r="textAreaRight" b="textAreaBottom"/>
            <a:pathLst>
              <a:path w="4542613" h="9223580">
                <a:moveTo>
                  <a:pt x="0" y="0"/>
                </a:moveTo>
                <a:lnTo>
                  <a:pt x="4542613" y="0"/>
                </a:lnTo>
                <a:lnTo>
                  <a:pt x="4542613" y="9223580"/>
                </a:lnTo>
                <a:lnTo>
                  <a:pt x="0" y="92235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72" name="Group 7"/>
          <p:cNvGrpSpPr/>
          <p:nvPr/>
        </p:nvGrpSpPr>
        <p:grpSpPr>
          <a:xfrm>
            <a:off x="5758920" y="4459680"/>
            <a:ext cx="4155480" cy="8310960"/>
            <a:chOff x="5758920" y="4459680"/>
            <a:chExt cx="4155480" cy="8310960"/>
          </a:xfrm>
        </p:grpSpPr>
        <p:sp>
          <p:nvSpPr>
            <p:cNvPr id="73" name="Freeform 8"/>
            <p:cNvSpPr/>
            <p:nvPr/>
          </p:nvSpPr>
          <p:spPr>
            <a:xfrm>
              <a:off x="5758920" y="4459680"/>
              <a:ext cx="4155480" cy="8310960"/>
            </a:xfrm>
            <a:custGeom>
              <a:avLst/>
              <a:gdLst>
                <a:gd name="textAreaLeft" fmla="*/ 0 w 4155480"/>
                <a:gd name="textAreaRight" fmla="*/ 4155840 w 4155480"/>
                <a:gd name="textAreaTop" fmla="*/ 0 h 8310960"/>
                <a:gd name="textAreaBottom" fmla="*/ 8311320 h 8310960"/>
              </a:gdLst>
              <a:ahLst/>
              <a:cxnLst/>
              <a:rect l="textAreaLeft" t="textAreaTop" r="textAreaRight" b="textAreaBottom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4" name="Freeform 9"/>
            <p:cNvSpPr/>
            <p:nvPr/>
          </p:nvSpPr>
          <p:spPr>
            <a:xfrm>
              <a:off x="5758920" y="4459680"/>
              <a:ext cx="4155480" cy="8310960"/>
            </a:xfrm>
            <a:custGeom>
              <a:avLst/>
              <a:gdLst>
                <a:gd name="textAreaLeft" fmla="*/ 0 w 4155480"/>
                <a:gd name="textAreaRight" fmla="*/ 4155840 w 4155480"/>
                <a:gd name="textAreaTop" fmla="*/ 0 h 8310960"/>
                <a:gd name="textAreaBottom" fmla="*/ 8311320 h 8310960"/>
              </a:gdLst>
              <a:ahLst/>
              <a:cxnLst/>
              <a:rect l="textAreaLeft" t="textAreaTop" r="textAreaRight" b="textAreaBottom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75" name="Freeform 10"/>
          <p:cNvSpPr/>
          <p:nvPr/>
        </p:nvSpPr>
        <p:spPr>
          <a:xfrm>
            <a:off x="6039720" y="7461360"/>
            <a:ext cx="3593520" cy="1796760"/>
          </a:xfrm>
          <a:custGeom>
            <a:avLst/>
            <a:gdLst>
              <a:gd name="textAreaLeft" fmla="*/ 0 w 3593520"/>
              <a:gd name="textAreaRight" fmla="*/ 3593880 w 3593520"/>
              <a:gd name="textAreaTop" fmla="*/ 0 h 1796760"/>
              <a:gd name="textAreaBottom" fmla="*/ 1797120 h 1796760"/>
            </a:gdLst>
            <a:ahLst/>
            <a:cxnLst/>
            <a:rect l="textAreaLeft" t="textAreaTop" r="textAreaRight" b="textAreaBottom"/>
            <a:pathLst>
              <a:path w="3593929" h="1796965">
                <a:moveTo>
                  <a:pt x="0" y="0"/>
                </a:moveTo>
                <a:lnTo>
                  <a:pt x="3593929" y="0"/>
                </a:lnTo>
                <a:lnTo>
                  <a:pt x="3593929" y="1796965"/>
                </a:lnTo>
                <a:lnTo>
                  <a:pt x="0" y="179696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TextBox 12"/>
          <p:cNvSpPr/>
          <p:nvPr/>
        </p:nvSpPr>
        <p:spPr>
          <a:xfrm>
            <a:off x="762120" y="532800"/>
            <a:ext cx="3142440" cy="32213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659"/>
              </a:lnSpc>
            </a:pPr>
            <a:r>
              <a:rPr lang="en-US" sz="1900" spc="-1" dirty="0">
                <a:solidFill>
                  <a:srgbClr val="000000"/>
                </a:solidFill>
                <a:latin typeface="TT Fors Bold"/>
              </a:rPr>
              <a:t>José Luís Alcázar Rodríguez</a:t>
            </a:r>
            <a:endParaRPr lang="es-ES" sz="19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TextBox 14"/>
          <p:cNvSpPr/>
          <p:nvPr/>
        </p:nvSpPr>
        <p:spPr>
          <a:xfrm>
            <a:off x="1350000" y="2480040"/>
            <a:ext cx="15594840" cy="127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9998"/>
              </a:lnSpc>
            </a:pPr>
            <a:r>
              <a:rPr lang="en-US" sz="10000" b="0" strike="noStrike" spc="-500">
                <a:solidFill>
                  <a:srgbClr val="000000"/>
                </a:solidFill>
                <a:latin typeface="TT Norms Bold"/>
              </a:rPr>
              <a:t>ZAMAS FIDELIZA</a:t>
            </a:r>
            <a:endParaRPr lang="es-ES" sz="10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TextBox 15"/>
          <p:cNvSpPr/>
          <p:nvPr/>
        </p:nvSpPr>
        <p:spPr>
          <a:xfrm>
            <a:off x="14729400" y="9410760"/>
            <a:ext cx="279648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r" defTabSz="914400">
              <a:lnSpc>
                <a:spcPts val="2520"/>
              </a:lnSpc>
            </a:pPr>
            <a:r>
              <a:rPr lang="en-US" sz="1800" b="0" strike="noStrike" spc="-1" dirty="0">
                <a:solidFill>
                  <a:srgbClr val="ED1E25"/>
                </a:solidFill>
                <a:latin typeface="TT Fors Bold"/>
              </a:rPr>
              <a:t>BIENVENID@S</a:t>
            </a:r>
            <a:endParaRPr lang="es-E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36C3D7C-51FF-4C29-C6D8-D14273480C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91823" y="532800"/>
            <a:ext cx="1871634" cy="5364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AutoShape 2"/>
          <p:cNvSpPr/>
          <p:nvPr/>
        </p:nvSpPr>
        <p:spPr>
          <a:xfrm>
            <a:off x="8976600" y="9505800"/>
            <a:ext cx="334440" cy="360"/>
          </a:xfrm>
          <a:prstGeom prst="line">
            <a:avLst/>
          </a:prstGeom>
          <a:ln w="38100">
            <a:solidFill>
              <a:srgbClr val="CB6CE6"/>
            </a:solidFill>
            <a:round/>
            <a:tailEnd type="arrow" w="med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Freeform 6"/>
          <p:cNvSpPr/>
          <p:nvPr/>
        </p:nvSpPr>
        <p:spPr>
          <a:xfrm>
            <a:off x="7753680" y="7274160"/>
            <a:ext cx="2780280" cy="1501200"/>
          </a:xfrm>
          <a:custGeom>
            <a:avLst/>
            <a:gdLst>
              <a:gd name="textAreaLeft" fmla="*/ 0 w 2780280"/>
              <a:gd name="textAreaRight" fmla="*/ 2780640 w 2780280"/>
              <a:gd name="textAreaTop" fmla="*/ 0 h 1501200"/>
              <a:gd name="textAreaBottom" fmla="*/ 1501560 h 1501200"/>
            </a:gdLst>
            <a:ahLst/>
            <a:cxnLst/>
            <a:rect l="textAreaLeft" t="textAreaTop" r="textAreaRight" b="textAreaBottom"/>
            <a:pathLst>
              <a:path w="2780675" h="1501564">
                <a:moveTo>
                  <a:pt x="0" y="0"/>
                </a:moveTo>
                <a:lnTo>
                  <a:pt x="2780674" y="0"/>
                </a:lnTo>
                <a:lnTo>
                  <a:pt x="2780674" y="1501564"/>
                </a:lnTo>
                <a:lnTo>
                  <a:pt x="0" y="150156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TextBox 7"/>
          <p:cNvSpPr/>
          <p:nvPr/>
        </p:nvSpPr>
        <p:spPr>
          <a:xfrm>
            <a:off x="3173760" y="2908440"/>
            <a:ext cx="11940120" cy="390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3078"/>
              </a:lnSpc>
            </a:pPr>
            <a:r>
              <a:rPr lang="en-US" sz="2200" b="1" strike="noStrike" spc="-1" dirty="0">
                <a:solidFill>
                  <a:srgbClr val="545454"/>
                </a:solidFill>
                <a:latin typeface="TT Fors Bold"/>
              </a:rPr>
              <a:t>FIDELIZA ZAMAS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nace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de la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colaboración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de la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Federación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de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Asociaciones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de Mercados y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Galerías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de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Alimentación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de Zaragoza - ZAMAS con</a:t>
            </a:r>
            <a:endParaRPr lang="es-ES" sz="2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ts val="3078"/>
              </a:lnSpc>
            </a:pPr>
            <a:r>
              <a:rPr lang="en-US" sz="2200" b="0" strike="noStrike" spc="-1" dirty="0" err="1">
                <a:solidFill>
                  <a:srgbClr val="545454"/>
                </a:solidFill>
                <a:latin typeface="TT Fors Bold"/>
              </a:rPr>
              <a:t>KilobyteLAB</a:t>
            </a:r>
            <a:r>
              <a:rPr lang="en-US" sz="2200" b="0" strike="noStrike" spc="-1" dirty="0">
                <a:solidFill>
                  <a:srgbClr val="545454"/>
                </a:solidFill>
                <a:latin typeface="TT Fors Bold"/>
              </a:rPr>
              <a:t> SL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,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empresa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de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desarrollo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radicada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en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Zaragoza.</a:t>
            </a:r>
            <a:endParaRPr lang="es-ES" sz="2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ts val="3078"/>
              </a:lnSpc>
            </a:pP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Financiado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parcialmente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por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el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1" strike="noStrike" spc="-1" dirty="0" err="1">
                <a:solidFill>
                  <a:srgbClr val="545454"/>
                </a:solidFill>
                <a:latin typeface="TT Fors Bold"/>
              </a:rPr>
              <a:t>Gobierno</a:t>
            </a:r>
            <a:r>
              <a:rPr lang="en-US" sz="2200" b="1" strike="noStrike" spc="-1" dirty="0">
                <a:solidFill>
                  <a:srgbClr val="545454"/>
                </a:solidFill>
                <a:latin typeface="TT Fors Bold"/>
              </a:rPr>
              <a:t> de Aragón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mediante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subvención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del </a:t>
            </a:r>
            <a:r>
              <a:rPr lang="en-US" sz="2200" b="1" strike="noStrike" spc="-1" dirty="0" err="1">
                <a:solidFill>
                  <a:srgbClr val="545454"/>
                </a:solidFill>
                <a:latin typeface="TT Fors Bold"/>
              </a:rPr>
              <a:t>Departamento</a:t>
            </a:r>
            <a:r>
              <a:rPr lang="en-US" sz="2200" b="1" strike="noStrike" spc="-1" dirty="0">
                <a:solidFill>
                  <a:srgbClr val="545454"/>
                </a:solidFill>
                <a:latin typeface="TT Fors Bold"/>
              </a:rPr>
              <a:t> de </a:t>
            </a:r>
            <a:r>
              <a:rPr lang="en-US" sz="2200" b="1" strike="noStrike" spc="-1" dirty="0" err="1">
                <a:solidFill>
                  <a:srgbClr val="545454"/>
                </a:solidFill>
                <a:latin typeface="TT Fors Bold"/>
              </a:rPr>
              <a:t>Industria</a:t>
            </a:r>
            <a:r>
              <a:rPr lang="en-US" sz="2200" b="1" strike="noStrike" spc="-1" dirty="0">
                <a:solidFill>
                  <a:srgbClr val="545454"/>
                </a:solidFill>
                <a:latin typeface="TT Fors Bold"/>
              </a:rPr>
              <a:t>, </a:t>
            </a:r>
            <a:r>
              <a:rPr lang="en-US" sz="2200" b="1" strike="noStrike" spc="-1" dirty="0" err="1">
                <a:solidFill>
                  <a:srgbClr val="545454"/>
                </a:solidFill>
                <a:latin typeface="TT Fors Bold"/>
              </a:rPr>
              <a:t>Competitividad</a:t>
            </a:r>
            <a:r>
              <a:rPr lang="en-US" sz="2200" b="1" strike="noStrike" spc="-1" dirty="0">
                <a:solidFill>
                  <a:srgbClr val="545454"/>
                </a:solidFill>
                <a:latin typeface="TT Fors Bold"/>
              </a:rPr>
              <a:t> y Desarrollo </a:t>
            </a:r>
            <a:r>
              <a:rPr lang="en-US" sz="2200" b="1" strike="noStrike" spc="-1" dirty="0" err="1">
                <a:solidFill>
                  <a:srgbClr val="545454"/>
                </a:solidFill>
                <a:latin typeface="TT Fors Bold"/>
              </a:rPr>
              <a:t>Empresarial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en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convocatorias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del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año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2022 y 2023.</a:t>
            </a:r>
            <a:endParaRPr lang="es-ES" sz="2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ts val="3078"/>
              </a:lnSpc>
            </a:pP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Se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realizó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una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prueba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piloto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en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el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mercado Puerta Sancho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en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junio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de 2023 y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entró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en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producción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de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septiembre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a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diciembre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de 2023 con la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colaboración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del</a:t>
            </a:r>
            <a:endParaRPr lang="es-ES" sz="2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ts val="3078"/>
              </a:lnSpc>
            </a:pPr>
            <a:r>
              <a:rPr lang="en-US" sz="2200" b="1" strike="noStrike" spc="-1" dirty="0" err="1">
                <a:solidFill>
                  <a:srgbClr val="545454"/>
                </a:solidFill>
                <a:latin typeface="TT Fors Bold"/>
              </a:rPr>
              <a:t>Ayuntamiento</a:t>
            </a:r>
            <a:r>
              <a:rPr lang="en-US" sz="2200" b="1" strike="noStrike" spc="-1" dirty="0">
                <a:solidFill>
                  <a:srgbClr val="545454"/>
                </a:solidFill>
                <a:latin typeface="TT Fors Bold"/>
              </a:rPr>
              <a:t> de Zaragoza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en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los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mercados Puerta Sancho, Centro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Comercial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Delicias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, Centro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Comercial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Las Fuentes y Ciudad </a:t>
            </a:r>
            <a:r>
              <a:rPr lang="en-US" sz="2200" b="0" strike="noStrike" spc="-1" dirty="0" err="1">
                <a:solidFill>
                  <a:srgbClr val="545454"/>
                </a:solidFill>
                <a:latin typeface="TT Fors"/>
              </a:rPr>
              <a:t>Jardín</a:t>
            </a:r>
            <a:r>
              <a:rPr lang="en-US" sz="2200" b="0" strike="noStrike" spc="-1" dirty="0">
                <a:solidFill>
                  <a:srgbClr val="545454"/>
                </a:solidFill>
                <a:latin typeface="TT Fors"/>
              </a:rPr>
              <a:t> de Zaragoza</a:t>
            </a:r>
            <a:endParaRPr lang="es-ES" sz="2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TextBox 8"/>
          <p:cNvSpPr/>
          <p:nvPr/>
        </p:nvSpPr>
        <p:spPr>
          <a:xfrm>
            <a:off x="3076920" y="1771560"/>
            <a:ext cx="12133800" cy="63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5000"/>
              </a:lnSpc>
            </a:pPr>
            <a:r>
              <a:rPr lang="en-US" sz="5000" b="0" strike="noStrike" spc="-250">
                <a:solidFill>
                  <a:srgbClr val="000000"/>
                </a:solidFill>
                <a:latin typeface="TT Norms Bold"/>
              </a:rPr>
              <a:t>Quiénes somos</a:t>
            </a:r>
            <a:endParaRPr lang="es-ES" sz="5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Freeform 2"/>
          <p:cNvSpPr/>
          <p:nvPr/>
        </p:nvSpPr>
        <p:spPr>
          <a:xfrm>
            <a:off x="1063440" y="314280"/>
            <a:ext cx="2121480" cy="1556640"/>
          </a:xfrm>
          <a:custGeom>
            <a:avLst/>
            <a:gdLst>
              <a:gd name="textAreaLeft" fmla="*/ 0 w 2121480"/>
              <a:gd name="textAreaRight" fmla="*/ 2121840 w 2121480"/>
              <a:gd name="textAreaTop" fmla="*/ 0 h 1556640"/>
              <a:gd name="textAreaBottom" fmla="*/ 1557000 h 1556640"/>
            </a:gdLst>
            <a:ahLst/>
            <a:cxnLst/>
            <a:rect l="textAreaLeft" t="textAreaTop" r="textAreaRight" b="textAreaBottom"/>
            <a:pathLst>
              <a:path w="2121794" h="1557028">
                <a:moveTo>
                  <a:pt x="0" y="0"/>
                </a:moveTo>
                <a:lnTo>
                  <a:pt x="2121794" y="0"/>
                </a:lnTo>
                <a:lnTo>
                  <a:pt x="2121794" y="1557028"/>
                </a:lnTo>
                <a:lnTo>
                  <a:pt x="0" y="155702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98" name="Group 3"/>
          <p:cNvGrpSpPr/>
          <p:nvPr/>
        </p:nvGrpSpPr>
        <p:grpSpPr>
          <a:xfrm>
            <a:off x="12423960" y="1838160"/>
            <a:ext cx="4930560" cy="6420240"/>
            <a:chOff x="12423960" y="1838160"/>
            <a:chExt cx="4930560" cy="6420240"/>
          </a:xfrm>
        </p:grpSpPr>
        <p:sp>
          <p:nvSpPr>
            <p:cNvPr id="99" name="Freeform 4"/>
            <p:cNvSpPr/>
            <p:nvPr/>
          </p:nvSpPr>
          <p:spPr>
            <a:xfrm>
              <a:off x="12627720" y="2021760"/>
              <a:ext cx="4523040" cy="6052680"/>
            </a:xfrm>
            <a:custGeom>
              <a:avLst/>
              <a:gdLst>
                <a:gd name="textAreaLeft" fmla="*/ 0 w 4523040"/>
                <a:gd name="textAreaRight" fmla="*/ 4523400 w 4523040"/>
                <a:gd name="textAreaTop" fmla="*/ 0 h 6052680"/>
                <a:gd name="textAreaBottom" fmla="*/ 6053040 h 6052680"/>
              </a:gdLst>
              <a:ahLst/>
              <a:cxnLst/>
              <a:rect l="textAreaLeft" t="textAreaTop" r="textAreaRight" b="textAreaBottom"/>
              <a:pathLst>
                <a:path w="13421360" h="17959831">
                  <a:moveTo>
                    <a:pt x="13421360" y="17959831"/>
                  </a:moveTo>
                  <a:lnTo>
                    <a:pt x="0" y="17959831"/>
                  </a:lnTo>
                  <a:lnTo>
                    <a:pt x="0" y="0"/>
                  </a:lnTo>
                  <a:lnTo>
                    <a:pt x="13421360" y="0"/>
                  </a:lnTo>
                  <a:lnTo>
                    <a:pt x="13421360" y="17959831"/>
                  </a:lnTo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0" name="Freeform 5"/>
            <p:cNvSpPr/>
            <p:nvPr/>
          </p:nvSpPr>
          <p:spPr>
            <a:xfrm>
              <a:off x="12423960" y="1838160"/>
              <a:ext cx="4930560" cy="6420240"/>
            </a:xfrm>
            <a:custGeom>
              <a:avLst/>
              <a:gdLst>
                <a:gd name="textAreaLeft" fmla="*/ 0 w 4930560"/>
                <a:gd name="textAreaRight" fmla="*/ 4930920 w 4930560"/>
                <a:gd name="textAreaTop" fmla="*/ 0 h 6420240"/>
                <a:gd name="textAreaBottom" fmla="*/ 6420600 h 6420240"/>
              </a:gdLst>
              <a:ahLst/>
              <a:cxnLst/>
              <a:rect l="textAreaLeft" t="textAreaTop" r="textAreaRight" b="textAreaBottom"/>
              <a:pathLst>
                <a:path w="14630400" h="19050000">
                  <a:moveTo>
                    <a:pt x="146304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14630400" y="0"/>
                  </a:lnTo>
                  <a:lnTo>
                    <a:pt x="14630400" y="19050000"/>
                  </a:lnTo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1" name="TextBox 6"/>
          <p:cNvSpPr/>
          <p:nvPr/>
        </p:nvSpPr>
        <p:spPr>
          <a:xfrm>
            <a:off x="1028880" y="2572560"/>
            <a:ext cx="5227200" cy="978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7699"/>
              </a:lnSpc>
            </a:pPr>
            <a:r>
              <a:rPr lang="en-US" sz="7700" b="0" strike="noStrike" spc="-386">
                <a:solidFill>
                  <a:srgbClr val="000000"/>
                </a:solidFill>
                <a:latin typeface="TT Norms Bold"/>
              </a:rPr>
              <a:t>Objetivos</a:t>
            </a:r>
            <a:endParaRPr lang="es-ES" sz="7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TextBox 7"/>
          <p:cNvSpPr/>
          <p:nvPr/>
        </p:nvSpPr>
        <p:spPr>
          <a:xfrm>
            <a:off x="12946320" y="9420120"/>
            <a:ext cx="43124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r" defTabSz="914400">
              <a:lnSpc>
                <a:spcPts val="252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TT Fors"/>
              </a:rPr>
              <a:t> Objetivos de la aplicación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03" name="Group 8"/>
          <p:cNvGrpSpPr/>
          <p:nvPr/>
        </p:nvGrpSpPr>
        <p:grpSpPr>
          <a:xfrm>
            <a:off x="1063440" y="4241160"/>
            <a:ext cx="677520" cy="677520"/>
            <a:chOff x="1063440" y="4241160"/>
            <a:chExt cx="677520" cy="677520"/>
          </a:xfrm>
        </p:grpSpPr>
        <p:sp>
          <p:nvSpPr>
            <p:cNvPr id="104" name="Freeform 9"/>
            <p:cNvSpPr/>
            <p:nvPr/>
          </p:nvSpPr>
          <p:spPr>
            <a:xfrm>
              <a:off x="1063440" y="4241160"/>
              <a:ext cx="677520" cy="677520"/>
            </a:xfrm>
            <a:custGeom>
              <a:avLst/>
              <a:gdLst>
                <a:gd name="textAreaLeft" fmla="*/ 0 w 677520"/>
                <a:gd name="textAreaRight" fmla="*/ 677880 w 677520"/>
                <a:gd name="textAreaTop" fmla="*/ 0 h 677520"/>
                <a:gd name="textAreaBottom" fmla="*/ 677880 h 67752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C1324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05" name="TextBox 10"/>
            <p:cNvSpPr/>
            <p:nvPr/>
          </p:nvSpPr>
          <p:spPr>
            <a:xfrm>
              <a:off x="1126800" y="4264920"/>
              <a:ext cx="550440" cy="590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2239"/>
                </a:lnSpc>
              </a:pPr>
              <a:endParaRPr lang="en-US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sp>
        <p:nvSpPr>
          <p:cNvPr id="106" name="TextBox 11"/>
          <p:cNvSpPr/>
          <p:nvPr/>
        </p:nvSpPr>
        <p:spPr>
          <a:xfrm>
            <a:off x="2012400" y="4389120"/>
            <a:ext cx="3793680" cy="64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681"/>
              </a:lnSpc>
            </a:pPr>
            <a:r>
              <a:rPr lang="en-US" sz="1200" b="0" strike="noStrike" spc="-1">
                <a:solidFill>
                  <a:srgbClr val="000000"/>
                </a:solidFill>
                <a:latin typeface="Open Sans"/>
              </a:rPr>
              <a:t>El objetivo fundamental era tener una facilidad de uso más alta de lo normal, debido a las características del público objetivo</a:t>
            </a:r>
            <a:endParaRPr lang="es-E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TextBox 12"/>
          <p:cNvSpPr/>
          <p:nvPr/>
        </p:nvSpPr>
        <p:spPr>
          <a:xfrm>
            <a:off x="1154160" y="4417200"/>
            <a:ext cx="49572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252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Open Sans Bold"/>
              </a:rPr>
              <a:t>01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08" name="Group 13"/>
          <p:cNvGrpSpPr/>
          <p:nvPr/>
        </p:nvGrpSpPr>
        <p:grpSpPr>
          <a:xfrm>
            <a:off x="6483600" y="4241160"/>
            <a:ext cx="677520" cy="677520"/>
            <a:chOff x="6483600" y="4241160"/>
            <a:chExt cx="677520" cy="677520"/>
          </a:xfrm>
        </p:grpSpPr>
        <p:sp>
          <p:nvSpPr>
            <p:cNvPr id="109" name="Freeform 14"/>
            <p:cNvSpPr/>
            <p:nvPr/>
          </p:nvSpPr>
          <p:spPr>
            <a:xfrm>
              <a:off x="6483600" y="4241160"/>
              <a:ext cx="677520" cy="677520"/>
            </a:xfrm>
            <a:custGeom>
              <a:avLst/>
              <a:gdLst>
                <a:gd name="textAreaLeft" fmla="*/ 0 w 677520"/>
                <a:gd name="textAreaRight" fmla="*/ 677880 w 677520"/>
                <a:gd name="textAreaTop" fmla="*/ 0 h 677520"/>
                <a:gd name="textAreaBottom" fmla="*/ 677880 h 67752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C1324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0" name="TextBox 15"/>
            <p:cNvSpPr/>
            <p:nvPr/>
          </p:nvSpPr>
          <p:spPr>
            <a:xfrm>
              <a:off x="6547320" y="4264920"/>
              <a:ext cx="550440" cy="590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2239"/>
                </a:lnSpc>
              </a:pPr>
              <a:endParaRPr lang="en-US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sp>
        <p:nvSpPr>
          <p:cNvPr id="111" name="TextBox 16"/>
          <p:cNvSpPr/>
          <p:nvPr/>
        </p:nvSpPr>
        <p:spPr>
          <a:xfrm>
            <a:off x="6574680" y="4417200"/>
            <a:ext cx="49572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252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Open Sans Bold"/>
              </a:rPr>
              <a:t>02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12" name="Group 17"/>
          <p:cNvGrpSpPr/>
          <p:nvPr/>
        </p:nvGrpSpPr>
        <p:grpSpPr>
          <a:xfrm>
            <a:off x="1063440" y="5779080"/>
            <a:ext cx="677520" cy="677520"/>
            <a:chOff x="1063440" y="5779080"/>
            <a:chExt cx="677520" cy="677520"/>
          </a:xfrm>
        </p:grpSpPr>
        <p:sp>
          <p:nvSpPr>
            <p:cNvPr id="113" name="Freeform 18"/>
            <p:cNvSpPr/>
            <p:nvPr/>
          </p:nvSpPr>
          <p:spPr>
            <a:xfrm>
              <a:off x="1063440" y="5779080"/>
              <a:ext cx="677520" cy="677520"/>
            </a:xfrm>
            <a:custGeom>
              <a:avLst/>
              <a:gdLst>
                <a:gd name="textAreaLeft" fmla="*/ 0 w 677520"/>
                <a:gd name="textAreaRight" fmla="*/ 677880 w 677520"/>
                <a:gd name="textAreaTop" fmla="*/ 0 h 677520"/>
                <a:gd name="textAreaBottom" fmla="*/ 677880 h 67752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C1324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4" name="TextBox 19"/>
            <p:cNvSpPr/>
            <p:nvPr/>
          </p:nvSpPr>
          <p:spPr>
            <a:xfrm>
              <a:off x="1126800" y="5802840"/>
              <a:ext cx="550440" cy="590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2239"/>
                </a:lnSpc>
              </a:pPr>
              <a:endParaRPr lang="en-US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sp>
        <p:nvSpPr>
          <p:cNvPr id="115" name="TextBox 20"/>
          <p:cNvSpPr/>
          <p:nvPr/>
        </p:nvSpPr>
        <p:spPr>
          <a:xfrm>
            <a:off x="1154160" y="5955120"/>
            <a:ext cx="49572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252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Open Sans Bold"/>
              </a:rPr>
              <a:t>02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16" name="Group 21"/>
          <p:cNvGrpSpPr/>
          <p:nvPr/>
        </p:nvGrpSpPr>
        <p:grpSpPr>
          <a:xfrm>
            <a:off x="6483600" y="5779080"/>
            <a:ext cx="677520" cy="677520"/>
            <a:chOff x="6483600" y="5779080"/>
            <a:chExt cx="677520" cy="677520"/>
          </a:xfrm>
        </p:grpSpPr>
        <p:sp>
          <p:nvSpPr>
            <p:cNvPr id="117" name="Freeform 22"/>
            <p:cNvSpPr/>
            <p:nvPr/>
          </p:nvSpPr>
          <p:spPr>
            <a:xfrm>
              <a:off x="6483600" y="5779080"/>
              <a:ext cx="677520" cy="677520"/>
            </a:xfrm>
            <a:custGeom>
              <a:avLst/>
              <a:gdLst>
                <a:gd name="textAreaLeft" fmla="*/ 0 w 677520"/>
                <a:gd name="textAreaRight" fmla="*/ 677880 w 677520"/>
                <a:gd name="textAreaTop" fmla="*/ 0 h 677520"/>
                <a:gd name="textAreaBottom" fmla="*/ 677880 h 67752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C1324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8" name="TextBox 23"/>
            <p:cNvSpPr/>
            <p:nvPr/>
          </p:nvSpPr>
          <p:spPr>
            <a:xfrm>
              <a:off x="6547320" y="5802840"/>
              <a:ext cx="550440" cy="590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2239"/>
                </a:lnSpc>
              </a:pPr>
              <a:endParaRPr lang="en-US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sp>
        <p:nvSpPr>
          <p:cNvPr id="119" name="TextBox 24"/>
          <p:cNvSpPr/>
          <p:nvPr/>
        </p:nvSpPr>
        <p:spPr>
          <a:xfrm>
            <a:off x="6574680" y="5955120"/>
            <a:ext cx="49572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252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Open Sans Bold"/>
              </a:rPr>
              <a:t>04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20" name="Group 25"/>
          <p:cNvGrpSpPr/>
          <p:nvPr/>
        </p:nvGrpSpPr>
        <p:grpSpPr>
          <a:xfrm>
            <a:off x="1063440" y="7319520"/>
            <a:ext cx="677520" cy="677520"/>
            <a:chOff x="1063440" y="7319520"/>
            <a:chExt cx="677520" cy="677520"/>
          </a:xfrm>
        </p:grpSpPr>
        <p:sp>
          <p:nvSpPr>
            <p:cNvPr id="121" name="Freeform 26"/>
            <p:cNvSpPr/>
            <p:nvPr/>
          </p:nvSpPr>
          <p:spPr>
            <a:xfrm>
              <a:off x="1063440" y="7319520"/>
              <a:ext cx="677520" cy="677520"/>
            </a:xfrm>
            <a:custGeom>
              <a:avLst/>
              <a:gdLst>
                <a:gd name="textAreaLeft" fmla="*/ 0 w 677520"/>
                <a:gd name="textAreaRight" fmla="*/ 677880 w 677520"/>
                <a:gd name="textAreaTop" fmla="*/ 0 h 677520"/>
                <a:gd name="textAreaBottom" fmla="*/ 677880 h 67752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C1324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2" name="TextBox 27"/>
            <p:cNvSpPr/>
            <p:nvPr/>
          </p:nvSpPr>
          <p:spPr>
            <a:xfrm>
              <a:off x="1126800" y="7343280"/>
              <a:ext cx="550440" cy="590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2239"/>
                </a:lnSpc>
              </a:pPr>
              <a:endParaRPr lang="en-US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sp>
        <p:nvSpPr>
          <p:cNvPr id="123" name="TextBox 28"/>
          <p:cNvSpPr/>
          <p:nvPr/>
        </p:nvSpPr>
        <p:spPr>
          <a:xfrm>
            <a:off x="1154160" y="7495560"/>
            <a:ext cx="49572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252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Open Sans Bold"/>
              </a:rPr>
              <a:t>03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24" name="Group 29"/>
          <p:cNvGrpSpPr/>
          <p:nvPr/>
        </p:nvGrpSpPr>
        <p:grpSpPr>
          <a:xfrm>
            <a:off x="6483600" y="7319520"/>
            <a:ext cx="677520" cy="677520"/>
            <a:chOff x="6483600" y="7319520"/>
            <a:chExt cx="677520" cy="677520"/>
          </a:xfrm>
        </p:grpSpPr>
        <p:sp>
          <p:nvSpPr>
            <p:cNvPr id="125" name="Freeform 30"/>
            <p:cNvSpPr/>
            <p:nvPr/>
          </p:nvSpPr>
          <p:spPr>
            <a:xfrm>
              <a:off x="6483600" y="7319520"/>
              <a:ext cx="677520" cy="677520"/>
            </a:xfrm>
            <a:custGeom>
              <a:avLst/>
              <a:gdLst>
                <a:gd name="textAreaLeft" fmla="*/ 0 w 677520"/>
                <a:gd name="textAreaRight" fmla="*/ 677880 w 677520"/>
                <a:gd name="textAreaTop" fmla="*/ 0 h 677520"/>
                <a:gd name="textAreaBottom" fmla="*/ 677880 h 67752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C1324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6" name="TextBox 31"/>
            <p:cNvSpPr/>
            <p:nvPr/>
          </p:nvSpPr>
          <p:spPr>
            <a:xfrm>
              <a:off x="6547320" y="7343280"/>
              <a:ext cx="550440" cy="590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2239"/>
                </a:lnSpc>
              </a:pPr>
              <a:endParaRPr lang="en-US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sp>
        <p:nvSpPr>
          <p:cNvPr id="127" name="TextBox 32"/>
          <p:cNvSpPr/>
          <p:nvPr/>
        </p:nvSpPr>
        <p:spPr>
          <a:xfrm>
            <a:off x="6574680" y="7495560"/>
            <a:ext cx="49572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252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Open Sans Bold"/>
              </a:rPr>
              <a:t>06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TextBox 33"/>
          <p:cNvSpPr/>
          <p:nvPr/>
        </p:nvSpPr>
        <p:spPr>
          <a:xfrm>
            <a:off x="2010600" y="4125240"/>
            <a:ext cx="3267000" cy="301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378"/>
              </a:lnSpc>
            </a:pPr>
            <a:r>
              <a:rPr lang="en-US" sz="1700" b="0" strike="noStrike" spc="-1">
                <a:solidFill>
                  <a:srgbClr val="000000"/>
                </a:solidFill>
                <a:latin typeface="Open Sans Bold"/>
              </a:rPr>
              <a:t>USABILIDAD</a:t>
            </a:r>
            <a:endParaRPr lang="es-E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TextBox 34"/>
          <p:cNvSpPr/>
          <p:nvPr/>
        </p:nvSpPr>
        <p:spPr>
          <a:xfrm>
            <a:off x="2012400" y="5927040"/>
            <a:ext cx="3793680" cy="64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681"/>
              </a:lnSpc>
            </a:pPr>
            <a:r>
              <a:rPr lang="en-US" sz="1200" b="0" strike="noStrike" spc="-1">
                <a:solidFill>
                  <a:srgbClr val="000000"/>
                </a:solidFill>
                <a:latin typeface="Open Sans"/>
              </a:rPr>
              <a:t>Otro objetivo fundamental, los detallistas no pueden perder tiempo y ventas usando aplicaciones poco eficaces y/o lentas</a:t>
            </a:r>
            <a:endParaRPr lang="es-E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TextBox 35"/>
          <p:cNvSpPr/>
          <p:nvPr/>
        </p:nvSpPr>
        <p:spPr>
          <a:xfrm>
            <a:off x="2010600" y="5662800"/>
            <a:ext cx="3267000" cy="301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378"/>
              </a:lnSpc>
            </a:pPr>
            <a:r>
              <a:rPr lang="en-US" sz="1700" b="0" strike="noStrike" spc="-1">
                <a:solidFill>
                  <a:srgbClr val="000000"/>
                </a:solidFill>
                <a:latin typeface="Open Sans Bold"/>
              </a:rPr>
              <a:t>RAPIDEZ</a:t>
            </a:r>
            <a:endParaRPr lang="es-E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TextBox 36"/>
          <p:cNvSpPr/>
          <p:nvPr/>
        </p:nvSpPr>
        <p:spPr>
          <a:xfrm>
            <a:off x="2014560" y="7467840"/>
            <a:ext cx="3793680" cy="64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681"/>
              </a:lnSpc>
            </a:pPr>
            <a:r>
              <a:rPr lang="en-US" sz="1200" b="0" strike="noStrike" spc="-1">
                <a:solidFill>
                  <a:srgbClr val="000000"/>
                </a:solidFill>
                <a:latin typeface="Open Sans"/>
              </a:rPr>
              <a:t>La aplicación debe ser lo suficientemente flexible para poder diseñar campañas de fidelización con el mayor número de parametros</a:t>
            </a:r>
            <a:endParaRPr lang="es-E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TextBox 37"/>
          <p:cNvSpPr/>
          <p:nvPr/>
        </p:nvSpPr>
        <p:spPr>
          <a:xfrm>
            <a:off x="2012400" y="7203600"/>
            <a:ext cx="3267000" cy="301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378"/>
              </a:lnSpc>
            </a:pPr>
            <a:r>
              <a:rPr lang="en-US" sz="1700" b="0" strike="noStrike" spc="-1">
                <a:solidFill>
                  <a:srgbClr val="000000"/>
                </a:solidFill>
                <a:latin typeface="Open Sans Bold"/>
              </a:rPr>
              <a:t>FLEXIBILIDAD</a:t>
            </a:r>
            <a:endParaRPr lang="es-E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TextBox 38"/>
          <p:cNvSpPr/>
          <p:nvPr/>
        </p:nvSpPr>
        <p:spPr>
          <a:xfrm>
            <a:off x="7589520" y="7467840"/>
            <a:ext cx="4188600" cy="85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681"/>
              </a:lnSpc>
            </a:pPr>
            <a:r>
              <a:rPr lang="en-US" sz="1200" b="0" strike="noStrike" spc="-1">
                <a:solidFill>
                  <a:srgbClr val="000000"/>
                </a:solidFill>
                <a:latin typeface="Open Sans"/>
              </a:rPr>
              <a:t>Debido a que se piden datos personales y existen transacciones entre cliente y detallista, debemos extremar precauciones y utilizar encriptado punto a punto</a:t>
            </a:r>
            <a:endParaRPr lang="es-E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TextBox 39"/>
          <p:cNvSpPr/>
          <p:nvPr/>
        </p:nvSpPr>
        <p:spPr>
          <a:xfrm>
            <a:off x="7587720" y="7203600"/>
            <a:ext cx="3267000" cy="301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378"/>
              </a:lnSpc>
            </a:pPr>
            <a:r>
              <a:rPr lang="en-US" sz="1700" b="0" strike="noStrike" spc="-1">
                <a:solidFill>
                  <a:srgbClr val="000000"/>
                </a:solidFill>
                <a:latin typeface="Open Sans Bold"/>
              </a:rPr>
              <a:t>SEGURIDAD</a:t>
            </a:r>
            <a:endParaRPr lang="es-E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TextBox 40"/>
          <p:cNvSpPr/>
          <p:nvPr/>
        </p:nvSpPr>
        <p:spPr>
          <a:xfrm>
            <a:off x="7591320" y="4389120"/>
            <a:ext cx="3793680" cy="64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681"/>
              </a:lnSpc>
            </a:pPr>
            <a:r>
              <a:rPr lang="en-US" sz="1200" b="0" strike="noStrike" spc="-1">
                <a:solidFill>
                  <a:srgbClr val="000000"/>
                </a:solidFill>
                <a:latin typeface="Open Sans"/>
              </a:rPr>
              <a:t>A partir de los datos de asignación de puntos podemos extraer datos que después analizamos para extraer hábitos de consumo</a:t>
            </a:r>
            <a:endParaRPr lang="es-E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TextBox 41"/>
          <p:cNvSpPr/>
          <p:nvPr/>
        </p:nvSpPr>
        <p:spPr>
          <a:xfrm>
            <a:off x="7589520" y="4125240"/>
            <a:ext cx="3267000" cy="301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378"/>
              </a:lnSpc>
            </a:pPr>
            <a:r>
              <a:rPr lang="en-US" sz="1700" b="0" strike="noStrike" spc="-1">
                <a:solidFill>
                  <a:srgbClr val="000000"/>
                </a:solidFill>
                <a:latin typeface="Open Sans Bold"/>
              </a:rPr>
              <a:t>ANALÍTICA DE DATOS</a:t>
            </a:r>
            <a:endParaRPr lang="es-ES" sz="17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37" name="Group 42"/>
          <p:cNvGrpSpPr/>
          <p:nvPr/>
        </p:nvGrpSpPr>
        <p:grpSpPr>
          <a:xfrm>
            <a:off x="7591320" y="5639760"/>
            <a:ext cx="3795840" cy="901800"/>
            <a:chOff x="7591320" y="5639760"/>
            <a:chExt cx="3795840" cy="901800"/>
          </a:xfrm>
        </p:grpSpPr>
        <p:sp>
          <p:nvSpPr>
            <p:cNvPr id="138" name="TextBox 43"/>
            <p:cNvSpPr/>
            <p:nvPr/>
          </p:nvSpPr>
          <p:spPr>
            <a:xfrm>
              <a:off x="7593480" y="5901480"/>
              <a:ext cx="3793680" cy="640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defTabSz="914400">
                <a:lnSpc>
                  <a:spcPts val="1681"/>
                </a:lnSpc>
              </a:pPr>
              <a:r>
                <a:rPr lang="en-US" sz="1200" b="0" strike="noStrike" spc="-1">
                  <a:solidFill>
                    <a:srgbClr val="000000"/>
                  </a:solidFill>
                  <a:latin typeface="Open Sans"/>
                </a:rPr>
                <a:t>Maximizar la compatibilidad nos permite llegar al mayor número de clientes y detallistas. Lo logramos mediante una app para Android e iOS</a:t>
              </a:r>
              <a:endParaRPr lang="es-ES" sz="12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9" name="TextBox 44"/>
            <p:cNvSpPr/>
            <p:nvPr/>
          </p:nvSpPr>
          <p:spPr>
            <a:xfrm>
              <a:off x="7591320" y="5639760"/>
              <a:ext cx="3267000" cy="301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defTabSz="914400">
                <a:lnSpc>
                  <a:spcPts val="2378"/>
                </a:lnSpc>
              </a:pPr>
              <a:r>
                <a:rPr lang="en-US" sz="1700" b="0" strike="noStrike" spc="-1">
                  <a:solidFill>
                    <a:srgbClr val="000000"/>
                  </a:solidFill>
                  <a:latin typeface="Open Sans Bold"/>
                </a:rPr>
                <a:t>COMPATIBILIDAD</a:t>
              </a:r>
              <a:endParaRPr lang="es-ES" sz="1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40" name="TextBox 45"/>
          <p:cNvSpPr/>
          <p:nvPr/>
        </p:nvSpPr>
        <p:spPr>
          <a:xfrm>
            <a:off x="2928240" y="8847000"/>
            <a:ext cx="6655680" cy="50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4000"/>
              </a:lnSpc>
            </a:pPr>
            <a:r>
              <a:rPr lang="en-US" sz="4000" b="0" strike="noStrike" spc="-202">
                <a:solidFill>
                  <a:srgbClr val="EC1324"/>
                </a:solidFill>
                <a:latin typeface="TT Norms Bold"/>
              </a:rPr>
              <a:t>FIDELIZACIÓN DE CLIENTES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Freeform 2"/>
          <p:cNvSpPr/>
          <p:nvPr/>
        </p:nvSpPr>
        <p:spPr>
          <a:xfrm>
            <a:off x="6343200" y="802440"/>
            <a:ext cx="5355360" cy="9521280"/>
          </a:xfrm>
          <a:custGeom>
            <a:avLst/>
            <a:gdLst>
              <a:gd name="textAreaLeft" fmla="*/ 0 w 5355360"/>
              <a:gd name="textAreaRight" fmla="*/ 5355720 w 5355360"/>
              <a:gd name="textAreaTop" fmla="*/ 0 h 9521280"/>
              <a:gd name="textAreaBottom" fmla="*/ 9521640 h 9521280"/>
            </a:gdLst>
            <a:ahLst/>
            <a:cxnLst/>
            <a:rect l="textAreaLeft" t="textAreaTop" r="textAreaRight" b="textAreaBottom"/>
            <a:pathLst>
              <a:path w="5355883" h="9521570">
                <a:moveTo>
                  <a:pt x="0" y="0"/>
                </a:moveTo>
                <a:lnTo>
                  <a:pt x="5355883" y="0"/>
                </a:lnTo>
                <a:lnTo>
                  <a:pt x="5355883" y="9521569"/>
                </a:lnTo>
                <a:lnTo>
                  <a:pt x="0" y="952156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42" name="Group 3"/>
          <p:cNvGrpSpPr/>
          <p:nvPr/>
        </p:nvGrpSpPr>
        <p:grpSpPr>
          <a:xfrm>
            <a:off x="7136640" y="1449000"/>
            <a:ext cx="3750840" cy="7502040"/>
            <a:chOff x="7136640" y="1449000"/>
            <a:chExt cx="3750840" cy="7502040"/>
          </a:xfrm>
        </p:grpSpPr>
        <p:sp>
          <p:nvSpPr>
            <p:cNvPr id="143" name="Freeform 4"/>
            <p:cNvSpPr/>
            <p:nvPr/>
          </p:nvSpPr>
          <p:spPr>
            <a:xfrm>
              <a:off x="7136640" y="1449000"/>
              <a:ext cx="3750840" cy="7502040"/>
            </a:xfrm>
            <a:custGeom>
              <a:avLst/>
              <a:gdLst>
                <a:gd name="textAreaLeft" fmla="*/ 0 w 3750840"/>
                <a:gd name="textAreaRight" fmla="*/ 3751200 w 3750840"/>
                <a:gd name="textAreaTop" fmla="*/ 0 h 7502040"/>
                <a:gd name="textAreaBottom" fmla="*/ 7502400 h 7502040"/>
              </a:gdLst>
              <a:ahLst/>
              <a:cxnLst/>
              <a:rect l="textAreaLeft" t="textAreaTop" r="textAreaRight" b="textAreaBottom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4" name="Freeform 5"/>
            <p:cNvSpPr/>
            <p:nvPr/>
          </p:nvSpPr>
          <p:spPr>
            <a:xfrm>
              <a:off x="7136640" y="1449000"/>
              <a:ext cx="3750840" cy="7502040"/>
            </a:xfrm>
            <a:custGeom>
              <a:avLst/>
              <a:gdLst>
                <a:gd name="textAreaLeft" fmla="*/ 0 w 3750840"/>
                <a:gd name="textAreaRight" fmla="*/ 3751200 w 3750840"/>
                <a:gd name="textAreaTop" fmla="*/ 0 h 7502040"/>
                <a:gd name="textAreaBottom" fmla="*/ 7502400 h 7502040"/>
              </a:gdLst>
              <a:ahLst/>
              <a:cxnLst/>
              <a:rect l="textAreaLeft" t="textAreaTop" r="textAreaRight" b="textAreaBottom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45" name="AutoShape 6"/>
          <p:cNvSpPr/>
          <p:nvPr/>
        </p:nvSpPr>
        <p:spPr>
          <a:xfrm>
            <a:off x="9771480" y="7222680"/>
            <a:ext cx="7487640" cy="360"/>
          </a:xfrm>
          <a:prstGeom prst="line">
            <a:avLst/>
          </a:prstGeom>
          <a:ln w="9525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AutoShape 7"/>
          <p:cNvSpPr/>
          <p:nvPr/>
        </p:nvSpPr>
        <p:spPr>
          <a:xfrm>
            <a:off x="9771480" y="4763880"/>
            <a:ext cx="7487640" cy="360"/>
          </a:xfrm>
          <a:prstGeom prst="line">
            <a:avLst/>
          </a:prstGeom>
          <a:ln w="9525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AutoShape 8"/>
          <p:cNvSpPr/>
          <p:nvPr/>
        </p:nvSpPr>
        <p:spPr>
          <a:xfrm>
            <a:off x="9771480" y="2303280"/>
            <a:ext cx="7487640" cy="360"/>
          </a:xfrm>
          <a:prstGeom prst="line">
            <a:avLst/>
          </a:prstGeom>
          <a:ln w="9525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48" name="Group 9"/>
          <p:cNvGrpSpPr/>
          <p:nvPr/>
        </p:nvGrpSpPr>
        <p:grpSpPr>
          <a:xfrm>
            <a:off x="11870280" y="1907280"/>
            <a:ext cx="186480" cy="186480"/>
            <a:chOff x="11870280" y="1907280"/>
            <a:chExt cx="186480" cy="186480"/>
          </a:xfrm>
        </p:grpSpPr>
        <p:sp>
          <p:nvSpPr>
            <p:cNvPr id="149" name="Freeform 10"/>
            <p:cNvSpPr/>
            <p:nvPr/>
          </p:nvSpPr>
          <p:spPr>
            <a:xfrm>
              <a:off x="11870280" y="1907280"/>
              <a:ext cx="186480" cy="186480"/>
            </a:xfrm>
            <a:custGeom>
              <a:avLst/>
              <a:gdLst>
                <a:gd name="textAreaLeft" fmla="*/ 0 w 186480"/>
                <a:gd name="textAreaRight" fmla="*/ 186840 w 186480"/>
                <a:gd name="textAreaTop" fmla="*/ 0 h 186480"/>
                <a:gd name="textAreaBottom" fmla="*/ 186840 h 18648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  <a:ln w="28575" cap="sq">
              <a:solidFill>
                <a:srgbClr val="FFBD59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0" name="TextBox 11"/>
            <p:cNvSpPr/>
            <p:nvPr/>
          </p:nvSpPr>
          <p:spPr>
            <a:xfrm>
              <a:off x="11887920" y="1924560"/>
              <a:ext cx="151200" cy="151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139"/>
                </a:lnSpc>
              </a:pPr>
              <a:endParaRPr lang="en-US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grpSp>
        <p:nvGrpSpPr>
          <p:cNvPr id="151" name="Group 12"/>
          <p:cNvGrpSpPr/>
          <p:nvPr/>
        </p:nvGrpSpPr>
        <p:grpSpPr>
          <a:xfrm>
            <a:off x="11870280" y="4367520"/>
            <a:ext cx="186480" cy="186480"/>
            <a:chOff x="11870280" y="4367520"/>
            <a:chExt cx="186480" cy="186480"/>
          </a:xfrm>
        </p:grpSpPr>
        <p:sp>
          <p:nvSpPr>
            <p:cNvPr id="152" name="Freeform 13"/>
            <p:cNvSpPr/>
            <p:nvPr/>
          </p:nvSpPr>
          <p:spPr>
            <a:xfrm>
              <a:off x="11870280" y="4367520"/>
              <a:ext cx="186480" cy="186480"/>
            </a:xfrm>
            <a:custGeom>
              <a:avLst/>
              <a:gdLst>
                <a:gd name="textAreaLeft" fmla="*/ 0 w 186480"/>
                <a:gd name="textAreaRight" fmla="*/ 186840 w 186480"/>
                <a:gd name="textAreaTop" fmla="*/ 0 h 186480"/>
                <a:gd name="textAreaBottom" fmla="*/ 186840 h 18648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ED957"/>
            </a:solidFill>
            <a:ln w="28575" cap="sq">
              <a:solidFill>
                <a:srgbClr val="008037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3" name="TextBox 14"/>
            <p:cNvSpPr/>
            <p:nvPr/>
          </p:nvSpPr>
          <p:spPr>
            <a:xfrm>
              <a:off x="11887920" y="4384800"/>
              <a:ext cx="151200" cy="151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139"/>
                </a:lnSpc>
              </a:pPr>
              <a:endParaRPr lang="en-US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grpSp>
        <p:nvGrpSpPr>
          <p:cNvPr id="154" name="Group 15"/>
          <p:cNvGrpSpPr/>
          <p:nvPr/>
        </p:nvGrpSpPr>
        <p:grpSpPr>
          <a:xfrm>
            <a:off x="11870280" y="6827760"/>
            <a:ext cx="186480" cy="186480"/>
            <a:chOff x="11870280" y="6827760"/>
            <a:chExt cx="186480" cy="186480"/>
          </a:xfrm>
        </p:grpSpPr>
        <p:sp>
          <p:nvSpPr>
            <p:cNvPr id="155" name="Freeform 16"/>
            <p:cNvSpPr/>
            <p:nvPr/>
          </p:nvSpPr>
          <p:spPr>
            <a:xfrm>
              <a:off x="11870280" y="6827760"/>
              <a:ext cx="186480" cy="186480"/>
            </a:xfrm>
            <a:custGeom>
              <a:avLst/>
              <a:gdLst>
                <a:gd name="textAreaLeft" fmla="*/ 0 w 186480"/>
                <a:gd name="textAreaRight" fmla="*/ 186840 w 186480"/>
                <a:gd name="textAreaTop" fmla="*/ 0 h 186480"/>
                <a:gd name="textAreaBottom" fmla="*/ 186840 h 18648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  <a:ln w="28575" cap="sq">
              <a:solidFill>
                <a:srgbClr val="FF1616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56" name="TextBox 17"/>
            <p:cNvSpPr/>
            <p:nvPr/>
          </p:nvSpPr>
          <p:spPr>
            <a:xfrm>
              <a:off x="11887920" y="6845400"/>
              <a:ext cx="151200" cy="151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139"/>
                </a:lnSpc>
              </a:pPr>
              <a:endParaRPr lang="en-US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grpSp>
        <p:nvGrpSpPr>
          <p:cNvPr id="157" name="Group 18"/>
          <p:cNvGrpSpPr/>
          <p:nvPr/>
        </p:nvGrpSpPr>
        <p:grpSpPr>
          <a:xfrm>
            <a:off x="1028880" y="4711320"/>
            <a:ext cx="186480" cy="186480"/>
            <a:chOff x="1028880" y="4711320"/>
            <a:chExt cx="186480" cy="186480"/>
          </a:xfrm>
        </p:grpSpPr>
        <p:sp>
          <p:nvSpPr>
            <p:cNvPr id="158" name="Freeform 19"/>
            <p:cNvSpPr/>
            <p:nvPr/>
          </p:nvSpPr>
          <p:spPr>
            <a:xfrm>
              <a:off x="1028880" y="4711320"/>
              <a:ext cx="186480" cy="186480"/>
            </a:xfrm>
            <a:custGeom>
              <a:avLst/>
              <a:gdLst>
                <a:gd name="textAreaLeft" fmla="*/ 0 w 186480"/>
                <a:gd name="textAreaRight" fmla="*/ 186840 w 186480"/>
                <a:gd name="textAreaTop" fmla="*/ 0 h 186480"/>
                <a:gd name="textAreaBottom" fmla="*/ 186840 h 18648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ED957"/>
            </a:solidFill>
            <a:ln w="28575" cap="sq">
              <a:solidFill>
                <a:srgbClr val="008037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9" name="TextBox 20"/>
            <p:cNvSpPr/>
            <p:nvPr/>
          </p:nvSpPr>
          <p:spPr>
            <a:xfrm>
              <a:off x="1046160" y="4728960"/>
              <a:ext cx="151200" cy="151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139"/>
                </a:lnSpc>
              </a:pPr>
              <a:endParaRPr lang="en-US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grpSp>
        <p:nvGrpSpPr>
          <p:cNvPr id="160" name="Group 21"/>
          <p:cNvGrpSpPr/>
          <p:nvPr/>
        </p:nvGrpSpPr>
        <p:grpSpPr>
          <a:xfrm>
            <a:off x="1028880" y="7391880"/>
            <a:ext cx="186480" cy="186480"/>
            <a:chOff x="1028880" y="7391880"/>
            <a:chExt cx="186480" cy="186480"/>
          </a:xfrm>
        </p:grpSpPr>
        <p:sp>
          <p:nvSpPr>
            <p:cNvPr id="161" name="Freeform 22"/>
            <p:cNvSpPr/>
            <p:nvPr/>
          </p:nvSpPr>
          <p:spPr>
            <a:xfrm>
              <a:off x="1028880" y="7391880"/>
              <a:ext cx="186480" cy="186480"/>
            </a:xfrm>
            <a:custGeom>
              <a:avLst/>
              <a:gdLst>
                <a:gd name="textAreaLeft" fmla="*/ 0 w 186480"/>
                <a:gd name="textAreaRight" fmla="*/ 186840 w 186480"/>
                <a:gd name="textAreaTop" fmla="*/ 0 h 186480"/>
                <a:gd name="textAreaBottom" fmla="*/ 186840 h 18648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  <a:ln w="28575" cap="sq">
              <a:solidFill>
                <a:srgbClr val="FF1616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62" name="TextBox 23"/>
            <p:cNvSpPr/>
            <p:nvPr/>
          </p:nvSpPr>
          <p:spPr>
            <a:xfrm>
              <a:off x="1046160" y="7409520"/>
              <a:ext cx="151200" cy="151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just" defTabSz="914400">
                <a:lnSpc>
                  <a:spcPts val="139"/>
                </a:lnSpc>
              </a:pPr>
              <a:endParaRPr lang="en-US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grpSp>
        <p:nvGrpSpPr>
          <p:cNvPr id="163" name="Group 24"/>
          <p:cNvGrpSpPr/>
          <p:nvPr/>
        </p:nvGrpSpPr>
        <p:grpSpPr>
          <a:xfrm>
            <a:off x="1028880" y="6595560"/>
            <a:ext cx="186480" cy="186480"/>
            <a:chOff x="1028880" y="6595560"/>
            <a:chExt cx="186480" cy="186480"/>
          </a:xfrm>
        </p:grpSpPr>
        <p:sp>
          <p:nvSpPr>
            <p:cNvPr id="164" name="Freeform 25"/>
            <p:cNvSpPr/>
            <p:nvPr/>
          </p:nvSpPr>
          <p:spPr>
            <a:xfrm>
              <a:off x="1028880" y="6595560"/>
              <a:ext cx="186480" cy="186480"/>
            </a:xfrm>
            <a:custGeom>
              <a:avLst/>
              <a:gdLst>
                <a:gd name="textAreaLeft" fmla="*/ 0 w 186480"/>
                <a:gd name="textAreaRight" fmla="*/ 186840 w 186480"/>
                <a:gd name="textAreaTop" fmla="*/ 0 h 186480"/>
                <a:gd name="textAreaBottom" fmla="*/ 186840 h 18648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ED957"/>
            </a:solidFill>
            <a:ln w="28575" cap="sq">
              <a:solidFill>
                <a:srgbClr val="008037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5" name="TextBox 26"/>
            <p:cNvSpPr/>
            <p:nvPr/>
          </p:nvSpPr>
          <p:spPr>
            <a:xfrm>
              <a:off x="1046160" y="6613200"/>
              <a:ext cx="151200" cy="151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139"/>
                </a:lnSpc>
              </a:pPr>
              <a:endParaRPr lang="en-US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grpSp>
        <p:nvGrpSpPr>
          <p:cNvPr id="166" name="Group 27"/>
          <p:cNvGrpSpPr/>
          <p:nvPr/>
        </p:nvGrpSpPr>
        <p:grpSpPr>
          <a:xfrm>
            <a:off x="1028880" y="6991920"/>
            <a:ext cx="186480" cy="186480"/>
            <a:chOff x="1028880" y="6991920"/>
            <a:chExt cx="186480" cy="186480"/>
          </a:xfrm>
        </p:grpSpPr>
        <p:sp>
          <p:nvSpPr>
            <p:cNvPr id="167" name="Freeform 28"/>
            <p:cNvSpPr/>
            <p:nvPr/>
          </p:nvSpPr>
          <p:spPr>
            <a:xfrm>
              <a:off x="1028880" y="6991920"/>
              <a:ext cx="186480" cy="186480"/>
            </a:xfrm>
            <a:custGeom>
              <a:avLst/>
              <a:gdLst>
                <a:gd name="textAreaLeft" fmla="*/ 0 w 186480"/>
                <a:gd name="textAreaRight" fmla="*/ 186840 w 186480"/>
                <a:gd name="textAreaTop" fmla="*/ 0 h 186480"/>
                <a:gd name="textAreaBottom" fmla="*/ 186840 h 18648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  <a:ln w="28575" cap="sq">
              <a:solidFill>
                <a:srgbClr val="FF1616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68" name="TextBox 29"/>
            <p:cNvSpPr/>
            <p:nvPr/>
          </p:nvSpPr>
          <p:spPr>
            <a:xfrm>
              <a:off x="1046160" y="7009200"/>
              <a:ext cx="151200" cy="151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139"/>
                </a:lnSpc>
              </a:pPr>
              <a:endParaRPr lang="en-US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sp>
        <p:nvSpPr>
          <p:cNvPr id="169" name="Freeform 30"/>
          <p:cNvSpPr/>
          <p:nvPr/>
        </p:nvSpPr>
        <p:spPr>
          <a:xfrm>
            <a:off x="1063440" y="314280"/>
            <a:ext cx="2121480" cy="1556640"/>
          </a:xfrm>
          <a:custGeom>
            <a:avLst/>
            <a:gdLst>
              <a:gd name="textAreaLeft" fmla="*/ 0 w 2121480"/>
              <a:gd name="textAreaRight" fmla="*/ 2121840 w 2121480"/>
              <a:gd name="textAreaTop" fmla="*/ 0 h 1556640"/>
              <a:gd name="textAreaBottom" fmla="*/ 1557000 h 1556640"/>
            </a:gdLst>
            <a:ahLst/>
            <a:cxnLst/>
            <a:rect l="textAreaLeft" t="textAreaTop" r="textAreaRight" b="textAreaBottom"/>
            <a:pathLst>
              <a:path w="2121794" h="1557028">
                <a:moveTo>
                  <a:pt x="0" y="0"/>
                </a:moveTo>
                <a:lnTo>
                  <a:pt x="2121794" y="0"/>
                </a:lnTo>
                <a:lnTo>
                  <a:pt x="2121794" y="1557028"/>
                </a:lnTo>
                <a:lnTo>
                  <a:pt x="0" y="155702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0" name="Group 31"/>
          <p:cNvGrpSpPr/>
          <p:nvPr/>
        </p:nvGrpSpPr>
        <p:grpSpPr>
          <a:xfrm>
            <a:off x="1028880" y="7788240"/>
            <a:ext cx="186480" cy="186480"/>
            <a:chOff x="1028880" y="7788240"/>
            <a:chExt cx="186480" cy="186480"/>
          </a:xfrm>
        </p:grpSpPr>
        <p:sp>
          <p:nvSpPr>
            <p:cNvPr id="171" name="Freeform 32"/>
            <p:cNvSpPr/>
            <p:nvPr/>
          </p:nvSpPr>
          <p:spPr>
            <a:xfrm>
              <a:off x="1028880" y="7788240"/>
              <a:ext cx="186480" cy="186480"/>
            </a:xfrm>
            <a:custGeom>
              <a:avLst/>
              <a:gdLst>
                <a:gd name="textAreaLeft" fmla="*/ 0 w 186480"/>
                <a:gd name="textAreaRight" fmla="*/ 186840 w 186480"/>
                <a:gd name="textAreaTop" fmla="*/ 0 h 186480"/>
                <a:gd name="textAreaBottom" fmla="*/ 186840 h 18648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  <a:ln w="28575" cap="sq">
              <a:solidFill>
                <a:srgbClr val="FF1616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72" name="TextBox 33"/>
            <p:cNvSpPr/>
            <p:nvPr/>
          </p:nvSpPr>
          <p:spPr>
            <a:xfrm>
              <a:off x="1046160" y="7805520"/>
              <a:ext cx="151200" cy="151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just" defTabSz="914400">
                <a:lnSpc>
                  <a:spcPts val="139"/>
                </a:lnSpc>
              </a:pPr>
              <a:endParaRPr lang="en-US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sp>
        <p:nvSpPr>
          <p:cNvPr id="173" name="Freeform 34"/>
          <p:cNvSpPr/>
          <p:nvPr/>
        </p:nvSpPr>
        <p:spPr>
          <a:xfrm>
            <a:off x="11851560" y="437760"/>
            <a:ext cx="2660040" cy="1029240"/>
          </a:xfrm>
          <a:custGeom>
            <a:avLst/>
            <a:gdLst>
              <a:gd name="textAreaLeft" fmla="*/ 0 w 2660040"/>
              <a:gd name="textAreaRight" fmla="*/ 2660400 w 2660040"/>
              <a:gd name="textAreaTop" fmla="*/ 0 h 1029240"/>
              <a:gd name="textAreaBottom" fmla="*/ 1029600 h 1029240"/>
            </a:gdLst>
            <a:ahLst/>
            <a:cxnLst/>
            <a:rect l="textAreaLeft" t="textAreaTop" r="textAreaRight" b="textAreaBottom"/>
            <a:pathLst>
              <a:path w="2660371" h="1029555">
                <a:moveTo>
                  <a:pt x="0" y="0"/>
                </a:moveTo>
                <a:lnTo>
                  <a:pt x="2660371" y="0"/>
                </a:lnTo>
                <a:lnTo>
                  <a:pt x="2660371" y="1029556"/>
                </a:lnTo>
                <a:lnTo>
                  <a:pt x="0" y="102955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Freeform 35"/>
          <p:cNvSpPr/>
          <p:nvPr/>
        </p:nvSpPr>
        <p:spPr>
          <a:xfrm>
            <a:off x="14893920" y="437760"/>
            <a:ext cx="2612880" cy="1010880"/>
          </a:xfrm>
          <a:custGeom>
            <a:avLst/>
            <a:gdLst>
              <a:gd name="textAreaLeft" fmla="*/ 0 w 2612880"/>
              <a:gd name="textAreaRight" fmla="*/ 2613240 w 2612880"/>
              <a:gd name="textAreaTop" fmla="*/ 0 h 1010880"/>
              <a:gd name="textAreaBottom" fmla="*/ 1011240 h 1010880"/>
            </a:gdLst>
            <a:ahLst/>
            <a:cxnLst/>
            <a:rect l="textAreaLeft" t="textAreaTop" r="textAreaRight" b="textAreaBottom"/>
            <a:pathLst>
              <a:path w="2613175" h="1011290">
                <a:moveTo>
                  <a:pt x="0" y="0"/>
                </a:moveTo>
                <a:lnTo>
                  <a:pt x="2613175" y="0"/>
                </a:lnTo>
                <a:lnTo>
                  <a:pt x="2613175" y="1011291"/>
                </a:lnTo>
                <a:lnTo>
                  <a:pt x="0" y="101129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TextBox 36"/>
          <p:cNvSpPr/>
          <p:nvPr/>
        </p:nvSpPr>
        <p:spPr>
          <a:xfrm>
            <a:off x="1028880" y="2702520"/>
            <a:ext cx="5227200" cy="978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7699"/>
              </a:lnSpc>
            </a:pPr>
            <a:r>
              <a:rPr lang="en-US" sz="7700" b="0" strike="noStrike" spc="-386">
                <a:solidFill>
                  <a:srgbClr val="000000"/>
                </a:solidFill>
                <a:latin typeface="TT Norms Bold"/>
              </a:rPr>
              <a:t>Elementos</a:t>
            </a:r>
            <a:endParaRPr lang="es-ES" sz="7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TextBox 37"/>
          <p:cNvSpPr/>
          <p:nvPr/>
        </p:nvSpPr>
        <p:spPr>
          <a:xfrm>
            <a:off x="12946320" y="9420120"/>
            <a:ext cx="43124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r" defTabSz="914400">
              <a:lnSpc>
                <a:spcPts val="252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TT Fors"/>
              </a:rPr>
              <a:t>Elementos que forman la aplicación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TextBox 38"/>
          <p:cNvSpPr/>
          <p:nvPr/>
        </p:nvSpPr>
        <p:spPr>
          <a:xfrm>
            <a:off x="12227400" y="7326720"/>
            <a:ext cx="5031360" cy="119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149"/>
              </a:lnSpc>
            </a:pPr>
            <a:r>
              <a:rPr lang="en-US" sz="2100" b="0" strike="noStrike" spc="-12">
                <a:solidFill>
                  <a:srgbClr val="545454"/>
                </a:solidFill>
                <a:latin typeface="TT Fors"/>
              </a:rPr>
              <a:t>Mediante el uso de QR se realizan todas las transacciones dentro del sistema.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TextBox 39"/>
          <p:cNvSpPr/>
          <p:nvPr/>
        </p:nvSpPr>
        <p:spPr>
          <a:xfrm>
            <a:off x="12200040" y="6624720"/>
            <a:ext cx="505872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6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TT Norms Bold"/>
              </a:rPr>
              <a:t>Código QR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TextBox 40"/>
          <p:cNvSpPr/>
          <p:nvPr/>
        </p:nvSpPr>
        <p:spPr>
          <a:xfrm>
            <a:off x="12227400" y="4868640"/>
            <a:ext cx="5031360" cy="119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149"/>
              </a:lnSpc>
            </a:pPr>
            <a:r>
              <a:rPr lang="en-US" sz="2100" b="0" strike="noStrike" spc="-12">
                <a:solidFill>
                  <a:srgbClr val="545454"/>
                </a:solidFill>
                <a:latin typeface="TT Fors"/>
              </a:rPr>
              <a:t>Elemento principal que muestra al usuario los puntos acumulados en cada campaña en la que participe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TextBox 41"/>
          <p:cNvSpPr/>
          <p:nvPr/>
        </p:nvSpPr>
        <p:spPr>
          <a:xfrm>
            <a:off x="12200040" y="4165920"/>
            <a:ext cx="505872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6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TT Norms Bold"/>
              </a:rPr>
              <a:t>Puntos acumulados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TextBox 42"/>
          <p:cNvSpPr/>
          <p:nvPr/>
        </p:nvSpPr>
        <p:spPr>
          <a:xfrm>
            <a:off x="12227400" y="2407320"/>
            <a:ext cx="5031360" cy="119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149"/>
              </a:lnSpc>
            </a:pPr>
            <a:r>
              <a:rPr lang="en-US" sz="2100" b="0" strike="noStrike" spc="-12">
                <a:solidFill>
                  <a:srgbClr val="545454"/>
                </a:solidFill>
                <a:latin typeface="TT Fors"/>
              </a:rPr>
              <a:t>Inicio desde el que se accede a los datos del usuario y de la aplicación mediante un menú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TextBox 43"/>
          <p:cNvSpPr/>
          <p:nvPr/>
        </p:nvSpPr>
        <p:spPr>
          <a:xfrm>
            <a:off x="12200040" y="1705320"/>
            <a:ext cx="505872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6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TT Norms Bold"/>
              </a:rPr>
              <a:t>Página principal del usuario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TextBox 44"/>
          <p:cNvSpPr/>
          <p:nvPr/>
        </p:nvSpPr>
        <p:spPr>
          <a:xfrm>
            <a:off x="1028880" y="5758560"/>
            <a:ext cx="52272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6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TT Norms Bold"/>
              </a:rPr>
              <a:t>zamasfideliza.com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TextBox 45"/>
          <p:cNvSpPr/>
          <p:nvPr/>
        </p:nvSpPr>
        <p:spPr>
          <a:xfrm>
            <a:off x="1425240" y="6435720"/>
            <a:ext cx="4830480" cy="199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149"/>
              </a:lnSpc>
            </a:pPr>
            <a:r>
              <a:rPr lang="en-US" sz="2100" b="0" strike="noStrike" spc="-12">
                <a:solidFill>
                  <a:srgbClr val="545454"/>
                </a:solidFill>
                <a:latin typeface="TT Fors"/>
              </a:rPr>
              <a:t>Sitio de administración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3149"/>
              </a:lnSpc>
            </a:pPr>
            <a:r>
              <a:rPr lang="en-US" sz="2100" b="0" strike="noStrike" spc="-12">
                <a:solidFill>
                  <a:srgbClr val="545454"/>
                </a:solidFill>
                <a:latin typeface="TT Fors"/>
              </a:rPr>
              <a:t>  Creación de campañas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3149"/>
              </a:lnSpc>
            </a:pPr>
            <a:r>
              <a:rPr lang="en-US" sz="2100" b="0" strike="noStrike" spc="-12">
                <a:solidFill>
                  <a:srgbClr val="545454"/>
                </a:solidFill>
                <a:latin typeface="TT Fors"/>
              </a:rPr>
              <a:t>  Gestión de premios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3149"/>
              </a:lnSpc>
            </a:pPr>
            <a:r>
              <a:rPr lang="en-US" sz="2100" b="0" strike="noStrike" spc="-12">
                <a:solidFill>
                  <a:srgbClr val="545454"/>
                </a:solidFill>
                <a:latin typeface="TT Fors"/>
              </a:rPr>
              <a:t>  Gestión de usuarios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3149"/>
              </a:lnSpc>
            </a:pPr>
            <a:r>
              <a:rPr lang="en-US" sz="2100" b="0" strike="noStrike" spc="-12">
                <a:solidFill>
                  <a:srgbClr val="545454"/>
                </a:solidFill>
                <a:latin typeface="TT Fors"/>
              </a:rPr>
              <a:t>  Notificación a los usuarios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TextBox 46"/>
          <p:cNvSpPr/>
          <p:nvPr/>
        </p:nvSpPr>
        <p:spPr>
          <a:xfrm>
            <a:off x="1028880" y="4012560"/>
            <a:ext cx="52272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6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TT Norms Bold"/>
              </a:rPr>
              <a:t>fideliza.zamasmercados.es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TextBox 47"/>
          <p:cNvSpPr/>
          <p:nvPr/>
        </p:nvSpPr>
        <p:spPr>
          <a:xfrm>
            <a:off x="1425240" y="4549680"/>
            <a:ext cx="483048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149"/>
              </a:lnSpc>
            </a:pPr>
            <a:r>
              <a:rPr lang="en-US" sz="2100" b="0" strike="noStrike" spc="-12">
                <a:solidFill>
                  <a:srgbClr val="545454"/>
                </a:solidFill>
                <a:latin typeface="TT Fors"/>
              </a:rPr>
              <a:t>Web de marketing y soporte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87" name="Group 48"/>
          <p:cNvGrpSpPr/>
          <p:nvPr/>
        </p:nvGrpSpPr>
        <p:grpSpPr>
          <a:xfrm>
            <a:off x="1028880" y="8184600"/>
            <a:ext cx="186480" cy="186480"/>
            <a:chOff x="1028880" y="8184600"/>
            <a:chExt cx="186480" cy="186480"/>
          </a:xfrm>
        </p:grpSpPr>
        <p:sp>
          <p:nvSpPr>
            <p:cNvPr id="188" name="Freeform 49"/>
            <p:cNvSpPr/>
            <p:nvPr/>
          </p:nvSpPr>
          <p:spPr>
            <a:xfrm>
              <a:off x="1028880" y="8184600"/>
              <a:ext cx="186480" cy="186480"/>
            </a:xfrm>
            <a:custGeom>
              <a:avLst/>
              <a:gdLst>
                <a:gd name="textAreaLeft" fmla="*/ 0 w 186480"/>
                <a:gd name="textAreaRight" fmla="*/ 186840 w 186480"/>
                <a:gd name="textAreaTop" fmla="*/ 0 h 186480"/>
                <a:gd name="textAreaBottom" fmla="*/ 186840 h 18648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  <a:ln w="28575" cap="sq">
              <a:solidFill>
                <a:srgbClr val="FF1616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89" name="TextBox 50"/>
            <p:cNvSpPr/>
            <p:nvPr/>
          </p:nvSpPr>
          <p:spPr>
            <a:xfrm>
              <a:off x="1046160" y="8201880"/>
              <a:ext cx="151200" cy="151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just" defTabSz="914400">
                <a:lnSpc>
                  <a:spcPts val="139"/>
                </a:lnSpc>
              </a:pPr>
              <a:endParaRPr lang="en-US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Freeform 2"/>
          <p:cNvSpPr/>
          <p:nvPr/>
        </p:nvSpPr>
        <p:spPr>
          <a:xfrm>
            <a:off x="6343200" y="802440"/>
            <a:ext cx="5355360" cy="9521280"/>
          </a:xfrm>
          <a:custGeom>
            <a:avLst/>
            <a:gdLst>
              <a:gd name="textAreaLeft" fmla="*/ 0 w 5355360"/>
              <a:gd name="textAreaRight" fmla="*/ 5355720 w 5355360"/>
              <a:gd name="textAreaTop" fmla="*/ 0 h 9521280"/>
              <a:gd name="textAreaBottom" fmla="*/ 9521640 h 9521280"/>
            </a:gdLst>
            <a:ahLst/>
            <a:cxnLst/>
            <a:rect l="textAreaLeft" t="textAreaTop" r="textAreaRight" b="textAreaBottom"/>
            <a:pathLst>
              <a:path w="5355883" h="9521570">
                <a:moveTo>
                  <a:pt x="0" y="0"/>
                </a:moveTo>
                <a:lnTo>
                  <a:pt x="5355883" y="0"/>
                </a:lnTo>
                <a:lnTo>
                  <a:pt x="5355883" y="9521569"/>
                </a:lnTo>
                <a:lnTo>
                  <a:pt x="0" y="952156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91" name="Group 3"/>
          <p:cNvGrpSpPr/>
          <p:nvPr/>
        </p:nvGrpSpPr>
        <p:grpSpPr>
          <a:xfrm>
            <a:off x="7136640" y="1449000"/>
            <a:ext cx="3750840" cy="7502040"/>
            <a:chOff x="7136640" y="1449000"/>
            <a:chExt cx="3750840" cy="7502040"/>
          </a:xfrm>
        </p:grpSpPr>
        <p:sp>
          <p:nvSpPr>
            <p:cNvPr id="192" name="Freeform 4"/>
            <p:cNvSpPr/>
            <p:nvPr/>
          </p:nvSpPr>
          <p:spPr>
            <a:xfrm>
              <a:off x="7136640" y="1449000"/>
              <a:ext cx="3750840" cy="7502040"/>
            </a:xfrm>
            <a:custGeom>
              <a:avLst/>
              <a:gdLst>
                <a:gd name="textAreaLeft" fmla="*/ 0 w 3750840"/>
                <a:gd name="textAreaRight" fmla="*/ 3751200 w 3750840"/>
                <a:gd name="textAreaTop" fmla="*/ 0 h 7502040"/>
                <a:gd name="textAreaBottom" fmla="*/ 7502400 h 7502040"/>
              </a:gdLst>
              <a:ahLst/>
              <a:cxnLst/>
              <a:rect l="textAreaLeft" t="textAreaTop" r="textAreaRight" b="textAreaBottom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3" name="Freeform 5"/>
            <p:cNvSpPr/>
            <p:nvPr/>
          </p:nvSpPr>
          <p:spPr>
            <a:xfrm>
              <a:off x="7136640" y="1449000"/>
              <a:ext cx="3750840" cy="7502040"/>
            </a:xfrm>
            <a:custGeom>
              <a:avLst/>
              <a:gdLst>
                <a:gd name="textAreaLeft" fmla="*/ 0 w 3750840"/>
                <a:gd name="textAreaRight" fmla="*/ 3751200 w 3750840"/>
                <a:gd name="textAreaTop" fmla="*/ 0 h 7502040"/>
                <a:gd name="textAreaBottom" fmla="*/ 7502400 h 7502040"/>
              </a:gdLst>
              <a:ahLst/>
              <a:cxnLst/>
              <a:rect l="textAreaLeft" t="textAreaTop" r="textAreaRight" b="textAreaBottom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94" name="AutoShape 6"/>
          <p:cNvSpPr/>
          <p:nvPr/>
        </p:nvSpPr>
        <p:spPr>
          <a:xfrm>
            <a:off x="9771480" y="7222680"/>
            <a:ext cx="7487640" cy="360"/>
          </a:xfrm>
          <a:prstGeom prst="line">
            <a:avLst/>
          </a:prstGeom>
          <a:ln w="9525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AutoShape 7"/>
          <p:cNvSpPr/>
          <p:nvPr/>
        </p:nvSpPr>
        <p:spPr>
          <a:xfrm>
            <a:off x="9771480" y="4763880"/>
            <a:ext cx="7487640" cy="360"/>
          </a:xfrm>
          <a:prstGeom prst="line">
            <a:avLst/>
          </a:prstGeom>
          <a:ln w="9525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AutoShape 8"/>
          <p:cNvSpPr/>
          <p:nvPr/>
        </p:nvSpPr>
        <p:spPr>
          <a:xfrm>
            <a:off x="9771480" y="2303280"/>
            <a:ext cx="7487640" cy="360"/>
          </a:xfrm>
          <a:prstGeom prst="line">
            <a:avLst/>
          </a:prstGeom>
          <a:ln w="9525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97" name="Group 9"/>
          <p:cNvGrpSpPr/>
          <p:nvPr/>
        </p:nvGrpSpPr>
        <p:grpSpPr>
          <a:xfrm>
            <a:off x="11870280" y="1907280"/>
            <a:ext cx="186480" cy="186480"/>
            <a:chOff x="11870280" y="1907280"/>
            <a:chExt cx="186480" cy="186480"/>
          </a:xfrm>
        </p:grpSpPr>
        <p:sp>
          <p:nvSpPr>
            <p:cNvPr id="198" name="Freeform 10"/>
            <p:cNvSpPr/>
            <p:nvPr/>
          </p:nvSpPr>
          <p:spPr>
            <a:xfrm>
              <a:off x="11870280" y="1907280"/>
              <a:ext cx="186480" cy="186480"/>
            </a:xfrm>
            <a:custGeom>
              <a:avLst/>
              <a:gdLst>
                <a:gd name="textAreaLeft" fmla="*/ 0 w 186480"/>
                <a:gd name="textAreaRight" fmla="*/ 186840 w 186480"/>
                <a:gd name="textAreaTop" fmla="*/ 0 h 186480"/>
                <a:gd name="textAreaBottom" fmla="*/ 186840 h 18648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  <a:ln w="28575" cap="sq">
              <a:solidFill>
                <a:srgbClr val="FFBD59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9" name="TextBox 11"/>
            <p:cNvSpPr/>
            <p:nvPr/>
          </p:nvSpPr>
          <p:spPr>
            <a:xfrm>
              <a:off x="11887920" y="1924560"/>
              <a:ext cx="151200" cy="151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139"/>
                </a:lnSpc>
              </a:pPr>
              <a:endParaRPr lang="en-US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grpSp>
        <p:nvGrpSpPr>
          <p:cNvPr id="200" name="Group 12"/>
          <p:cNvGrpSpPr/>
          <p:nvPr/>
        </p:nvGrpSpPr>
        <p:grpSpPr>
          <a:xfrm>
            <a:off x="11870280" y="4367520"/>
            <a:ext cx="186480" cy="186480"/>
            <a:chOff x="11870280" y="4367520"/>
            <a:chExt cx="186480" cy="186480"/>
          </a:xfrm>
        </p:grpSpPr>
        <p:sp>
          <p:nvSpPr>
            <p:cNvPr id="201" name="Freeform 13"/>
            <p:cNvSpPr/>
            <p:nvPr/>
          </p:nvSpPr>
          <p:spPr>
            <a:xfrm>
              <a:off x="11870280" y="4367520"/>
              <a:ext cx="186480" cy="186480"/>
            </a:xfrm>
            <a:custGeom>
              <a:avLst/>
              <a:gdLst>
                <a:gd name="textAreaLeft" fmla="*/ 0 w 186480"/>
                <a:gd name="textAreaRight" fmla="*/ 186840 w 186480"/>
                <a:gd name="textAreaTop" fmla="*/ 0 h 186480"/>
                <a:gd name="textAreaBottom" fmla="*/ 186840 h 18648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ED957"/>
            </a:solidFill>
            <a:ln w="28575" cap="sq">
              <a:solidFill>
                <a:srgbClr val="008037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2" name="TextBox 14"/>
            <p:cNvSpPr/>
            <p:nvPr/>
          </p:nvSpPr>
          <p:spPr>
            <a:xfrm>
              <a:off x="11887920" y="4384800"/>
              <a:ext cx="151200" cy="151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139"/>
                </a:lnSpc>
              </a:pPr>
              <a:endParaRPr lang="en-US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grpSp>
        <p:nvGrpSpPr>
          <p:cNvPr id="203" name="Group 15"/>
          <p:cNvGrpSpPr/>
          <p:nvPr/>
        </p:nvGrpSpPr>
        <p:grpSpPr>
          <a:xfrm>
            <a:off x="11870280" y="6827760"/>
            <a:ext cx="186480" cy="186480"/>
            <a:chOff x="11870280" y="6827760"/>
            <a:chExt cx="186480" cy="186480"/>
          </a:xfrm>
        </p:grpSpPr>
        <p:sp>
          <p:nvSpPr>
            <p:cNvPr id="204" name="Freeform 16"/>
            <p:cNvSpPr/>
            <p:nvPr/>
          </p:nvSpPr>
          <p:spPr>
            <a:xfrm>
              <a:off x="11870280" y="6827760"/>
              <a:ext cx="186480" cy="186480"/>
            </a:xfrm>
            <a:custGeom>
              <a:avLst/>
              <a:gdLst>
                <a:gd name="textAreaLeft" fmla="*/ 0 w 186480"/>
                <a:gd name="textAreaRight" fmla="*/ 186840 w 186480"/>
                <a:gd name="textAreaTop" fmla="*/ 0 h 186480"/>
                <a:gd name="textAreaBottom" fmla="*/ 186840 h 18648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  <a:ln w="28575" cap="sq">
              <a:solidFill>
                <a:srgbClr val="FF1616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05" name="TextBox 17"/>
            <p:cNvSpPr/>
            <p:nvPr/>
          </p:nvSpPr>
          <p:spPr>
            <a:xfrm>
              <a:off x="11887920" y="6845400"/>
              <a:ext cx="151200" cy="151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139"/>
                </a:lnSpc>
              </a:pPr>
              <a:endParaRPr lang="en-US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sp>
        <p:nvSpPr>
          <p:cNvPr id="206" name="Freeform 18"/>
          <p:cNvSpPr/>
          <p:nvPr/>
        </p:nvSpPr>
        <p:spPr>
          <a:xfrm>
            <a:off x="1063440" y="314280"/>
            <a:ext cx="2121480" cy="1556640"/>
          </a:xfrm>
          <a:custGeom>
            <a:avLst/>
            <a:gdLst>
              <a:gd name="textAreaLeft" fmla="*/ 0 w 2121480"/>
              <a:gd name="textAreaRight" fmla="*/ 2121840 w 2121480"/>
              <a:gd name="textAreaTop" fmla="*/ 0 h 1556640"/>
              <a:gd name="textAreaBottom" fmla="*/ 1557000 h 1556640"/>
            </a:gdLst>
            <a:ahLst/>
            <a:cxnLst/>
            <a:rect l="textAreaLeft" t="textAreaTop" r="textAreaRight" b="textAreaBottom"/>
            <a:pathLst>
              <a:path w="2121794" h="1557028">
                <a:moveTo>
                  <a:pt x="0" y="0"/>
                </a:moveTo>
                <a:lnTo>
                  <a:pt x="2121794" y="0"/>
                </a:lnTo>
                <a:lnTo>
                  <a:pt x="2121794" y="1557028"/>
                </a:lnTo>
                <a:lnTo>
                  <a:pt x="0" y="155702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Freeform 19"/>
          <p:cNvSpPr/>
          <p:nvPr/>
        </p:nvSpPr>
        <p:spPr>
          <a:xfrm>
            <a:off x="11851560" y="437760"/>
            <a:ext cx="2660040" cy="1029240"/>
          </a:xfrm>
          <a:custGeom>
            <a:avLst/>
            <a:gdLst>
              <a:gd name="textAreaLeft" fmla="*/ 0 w 2660040"/>
              <a:gd name="textAreaRight" fmla="*/ 2660400 w 2660040"/>
              <a:gd name="textAreaTop" fmla="*/ 0 h 1029240"/>
              <a:gd name="textAreaBottom" fmla="*/ 1029600 h 1029240"/>
            </a:gdLst>
            <a:ahLst/>
            <a:cxnLst/>
            <a:rect l="textAreaLeft" t="textAreaTop" r="textAreaRight" b="textAreaBottom"/>
            <a:pathLst>
              <a:path w="2660371" h="1029555">
                <a:moveTo>
                  <a:pt x="0" y="0"/>
                </a:moveTo>
                <a:lnTo>
                  <a:pt x="2660371" y="0"/>
                </a:lnTo>
                <a:lnTo>
                  <a:pt x="2660371" y="1029556"/>
                </a:lnTo>
                <a:lnTo>
                  <a:pt x="0" y="102955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Freeform 20"/>
          <p:cNvSpPr/>
          <p:nvPr/>
        </p:nvSpPr>
        <p:spPr>
          <a:xfrm>
            <a:off x="14893920" y="437760"/>
            <a:ext cx="2612880" cy="1010880"/>
          </a:xfrm>
          <a:custGeom>
            <a:avLst/>
            <a:gdLst>
              <a:gd name="textAreaLeft" fmla="*/ 0 w 2612880"/>
              <a:gd name="textAreaRight" fmla="*/ 2613240 w 2612880"/>
              <a:gd name="textAreaTop" fmla="*/ 0 h 1010880"/>
              <a:gd name="textAreaBottom" fmla="*/ 1011240 h 1010880"/>
            </a:gdLst>
            <a:ahLst/>
            <a:cxnLst/>
            <a:rect l="textAreaLeft" t="textAreaTop" r="textAreaRight" b="textAreaBottom"/>
            <a:pathLst>
              <a:path w="2613175" h="1011290">
                <a:moveTo>
                  <a:pt x="0" y="0"/>
                </a:moveTo>
                <a:lnTo>
                  <a:pt x="2613175" y="0"/>
                </a:lnTo>
                <a:lnTo>
                  <a:pt x="2613175" y="1011291"/>
                </a:lnTo>
                <a:lnTo>
                  <a:pt x="0" y="101129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TextBox 21"/>
          <p:cNvSpPr/>
          <p:nvPr/>
        </p:nvSpPr>
        <p:spPr>
          <a:xfrm>
            <a:off x="1028880" y="2702520"/>
            <a:ext cx="5227200" cy="978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7699"/>
              </a:lnSpc>
            </a:pPr>
            <a:r>
              <a:rPr lang="en-US" sz="7700" b="0" strike="noStrike" spc="-386">
                <a:solidFill>
                  <a:srgbClr val="000000"/>
                </a:solidFill>
                <a:latin typeface="TT Norms Bold"/>
              </a:rPr>
              <a:t>Detallistas</a:t>
            </a:r>
            <a:endParaRPr lang="es-ES" sz="7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TextBox 22"/>
          <p:cNvSpPr/>
          <p:nvPr/>
        </p:nvSpPr>
        <p:spPr>
          <a:xfrm>
            <a:off x="12946320" y="9420120"/>
            <a:ext cx="43124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r" defTabSz="914400">
              <a:lnSpc>
                <a:spcPts val="252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TT Fors"/>
              </a:rPr>
              <a:t>La aplicación para l@s detallistas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TextBox 23"/>
          <p:cNvSpPr/>
          <p:nvPr/>
        </p:nvSpPr>
        <p:spPr>
          <a:xfrm>
            <a:off x="12227400" y="7326720"/>
            <a:ext cx="5031360" cy="119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149"/>
              </a:lnSpc>
            </a:pPr>
            <a:r>
              <a:rPr lang="en-US" sz="2100" b="0" strike="noStrike" spc="-12">
                <a:solidFill>
                  <a:srgbClr val="545454"/>
                </a:solidFill>
                <a:latin typeface="TT Fors"/>
              </a:rPr>
              <a:t>Con la lectura del código QR del cliente le asignamos los puntos de la compra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TextBox 24"/>
          <p:cNvSpPr/>
          <p:nvPr/>
        </p:nvSpPr>
        <p:spPr>
          <a:xfrm>
            <a:off x="12200040" y="6624720"/>
            <a:ext cx="505872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6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TT Norms Bold"/>
              </a:rPr>
              <a:t>Lectura de códigos QR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TextBox 25"/>
          <p:cNvSpPr/>
          <p:nvPr/>
        </p:nvSpPr>
        <p:spPr>
          <a:xfrm>
            <a:off x="12227400" y="4868640"/>
            <a:ext cx="5031360" cy="15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149"/>
              </a:lnSpc>
            </a:pPr>
            <a:r>
              <a:rPr lang="en-US" sz="2100" b="0" strike="noStrike" spc="-12">
                <a:solidFill>
                  <a:srgbClr val="545454"/>
                </a:solidFill>
                <a:latin typeface="TT Fors"/>
              </a:rPr>
              <a:t>Cada detallista tiene un número limitado de puntos a repartir, con límites configurables por día/cliente/campaña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TextBox 26"/>
          <p:cNvSpPr/>
          <p:nvPr/>
        </p:nvSpPr>
        <p:spPr>
          <a:xfrm>
            <a:off x="12200040" y="4165920"/>
            <a:ext cx="543996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6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TT Norms Bold"/>
              </a:rPr>
              <a:t>Puntos para asignar en la campaña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TextBox 27"/>
          <p:cNvSpPr/>
          <p:nvPr/>
        </p:nvSpPr>
        <p:spPr>
          <a:xfrm>
            <a:off x="12227400" y="2407320"/>
            <a:ext cx="5031360" cy="119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149"/>
              </a:lnSpc>
            </a:pPr>
            <a:r>
              <a:rPr lang="en-US" sz="2100" b="0" strike="noStrike" spc="-12">
                <a:solidFill>
                  <a:srgbClr val="545454"/>
                </a:solidFill>
                <a:latin typeface="TT Fors"/>
              </a:rPr>
              <a:t>Inicio desde el que se accede a los datos del detalista y los datos estadísticos anonimizados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TextBox 28"/>
          <p:cNvSpPr/>
          <p:nvPr/>
        </p:nvSpPr>
        <p:spPr>
          <a:xfrm>
            <a:off x="12200040" y="1705320"/>
            <a:ext cx="505872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6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TT Norms Bold"/>
              </a:rPr>
              <a:t>Página principal del detallista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TextBox 29"/>
          <p:cNvSpPr/>
          <p:nvPr/>
        </p:nvSpPr>
        <p:spPr>
          <a:xfrm>
            <a:off x="1028880" y="3776400"/>
            <a:ext cx="5725800" cy="359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149"/>
              </a:lnSpc>
            </a:pPr>
            <a:r>
              <a:rPr lang="en-US" sz="2100" b="0" strike="noStrike" spc="-12">
                <a:solidFill>
                  <a:srgbClr val="000000"/>
                </a:solidFill>
                <a:latin typeface="TT Fors"/>
              </a:rPr>
              <a:t>L@s detallistas tienen una herramienta de fidelización, altamente flexible, de forma que cada agrupación (mercado, zona comercial, comercio individual) puede ofrecer la campaña de fidelización que más se adapte a su forma de trabajar.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3149"/>
              </a:lnSpc>
            </a:pPr>
            <a:r>
              <a:rPr lang="en-US" sz="2100" b="0" strike="noStrike" spc="-12">
                <a:solidFill>
                  <a:srgbClr val="000000"/>
                </a:solidFill>
                <a:latin typeface="TT Fors"/>
              </a:rPr>
              <a:t>También obtienen una herramienta para extraer datos estadísticos anonimizados de hábitos de consumo.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AutoShape 30"/>
          <p:cNvSpPr/>
          <p:nvPr/>
        </p:nvSpPr>
        <p:spPr>
          <a:xfrm flipH="1" flipV="1">
            <a:off x="9392400" y="6215400"/>
            <a:ext cx="379080" cy="1011960"/>
          </a:xfrm>
          <a:prstGeom prst="line">
            <a:avLst/>
          </a:prstGeom>
          <a:ln w="9525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Freeform 2"/>
          <p:cNvSpPr/>
          <p:nvPr/>
        </p:nvSpPr>
        <p:spPr>
          <a:xfrm>
            <a:off x="2489400" y="1262880"/>
            <a:ext cx="3841560" cy="7761240"/>
          </a:xfrm>
          <a:custGeom>
            <a:avLst/>
            <a:gdLst>
              <a:gd name="textAreaLeft" fmla="*/ 0 w 3841560"/>
              <a:gd name="textAreaRight" fmla="*/ 3841920 w 3841560"/>
              <a:gd name="textAreaTop" fmla="*/ 0 h 7761240"/>
              <a:gd name="textAreaBottom" fmla="*/ 7761600 h 7761240"/>
            </a:gdLst>
            <a:ahLst/>
            <a:cxnLst/>
            <a:rect l="textAreaLeft" t="textAreaTop" r="textAreaRight" b="textAreaBottom"/>
            <a:pathLst>
              <a:path w="3841944" h="7761504">
                <a:moveTo>
                  <a:pt x="0" y="0"/>
                </a:moveTo>
                <a:lnTo>
                  <a:pt x="3841944" y="0"/>
                </a:lnTo>
                <a:lnTo>
                  <a:pt x="3841944" y="7761504"/>
                </a:lnTo>
                <a:lnTo>
                  <a:pt x="0" y="776150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0" name="Freeform 3"/>
          <p:cNvSpPr/>
          <p:nvPr/>
        </p:nvSpPr>
        <p:spPr>
          <a:xfrm>
            <a:off x="11956680" y="1262880"/>
            <a:ext cx="3841560" cy="7761240"/>
          </a:xfrm>
          <a:custGeom>
            <a:avLst/>
            <a:gdLst>
              <a:gd name="textAreaLeft" fmla="*/ 0 w 3841560"/>
              <a:gd name="textAreaRight" fmla="*/ 3841920 w 3841560"/>
              <a:gd name="textAreaTop" fmla="*/ 0 h 7761240"/>
              <a:gd name="textAreaBottom" fmla="*/ 7761600 h 7761240"/>
            </a:gdLst>
            <a:ahLst/>
            <a:cxnLst/>
            <a:rect l="textAreaLeft" t="textAreaTop" r="textAreaRight" b="textAreaBottom"/>
            <a:pathLst>
              <a:path w="3841944" h="7761504">
                <a:moveTo>
                  <a:pt x="0" y="0"/>
                </a:moveTo>
                <a:lnTo>
                  <a:pt x="3841944" y="0"/>
                </a:lnTo>
                <a:lnTo>
                  <a:pt x="3841944" y="7761504"/>
                </a:lnTo>
                <a:lnTo>
                  <a:pt x="0" y="776150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Freeform 4"/>
          <p:cNvSpPr/>
          <p:nvPr/>
        </p:nvSpPr>
        <p:spPr>
          <a:xfrm>
            <a:off x="7223040" y="1262880"/>
            <a:ext cx="3841560" cy="7761240"/>
          </a:xfrm>
          <a:custGeom>
            <a:avLst/>
            <a:gdLst>
              <a:gd name="textAreaLeft" fmla="*/ 0 w 3841560"/>
              <a:gd name="textAreaRight" fmla="*/ 3841920 w 3841560"/>
              <a:gd name="textAreaTop" fmla="*/ 0 h 7761240"/>
              <a:gd name="textAreaBottom" fmla="*/ 7761600 h 7761240"/>
            </a:gdLst>
            <a:ahLst/>
            <a:cxnLst/>
            <a:rect l="textAreaLeft" t="textAreaTop" r="textAreaRight" b="textAreaBottom"/>
            <a:pathLst>
              <a:path w="3841944" h="7761504">
                <a:moveTo>
                  <a:pt x="0" y="0"/>
                </a:moveTo>
                <a:lnTo>
                  <a:pt x="3841944" y="0"/>
                </a:lnTo>
                <a:lnTo>
                  <a:pt x="3841944" y="7761504"/>
                </a:lnTo>
                <a:lnTo>
                  <a:pt x="0" y="776150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22" name="Group 5"/>
          <p:cNvGrpSpPr/>
          <p:nvPr/>
        </p:nvGrpSpPr>
        <p:grpSpPr>
          <a:xfrm>
            <a:off x="7268400" y="1392120"/>
            <a:ext cx="3750840" cy="7502040"/>
            <a:chOff x="7268400" y="1392120"/>
            <a:chExt cx="3750840" cy="7502040"/>
          </a:xfrm>
        </p:grpSpPr>
        <p:sp>
          <p:nvSpPr>
            <p:cNvPr id="223" name="Freeform 6"/>
            <p:cNvSpPr/>
            <p:nvPr/>
          </p:nvSpPr>
          <p:spPr>
            <a:xfrm>
              <a:off x="7268400" y="1392120"/>
              <a:ext cx="3750840" cy="7502040"/>
            </a:xfrm>
            <a:custGeom>
              <a:avLst/>
              <a:gdLst>
                <a:gd name="textAreaLeft" fmla="*/ 0 w 3750840"/>
                <a:gd name="textAreaRight" fmla="*/ 3751200 w 3750840"/>
                <a:gd name="textAreaTop" fmla="*/ 0 h 7502040"/>
                <a:gd name="textAreaBottom" fmla="*/ 7502400 h 7502040"/>
              </a:gdLst>
              <a:ahLst/>
              <a:cxnLst/>
              <a:rect l="textAreaLeft" t="textAreaTop" r="textAreaRight" b="textAreaBottom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4" name="Freeform 7"/>
            <p:cNvSpPr/>
            <p:nvPr/>
          </p:nvSpPr>
          <p:spPr>
            <a:xfrm>
              <a:off x="7268400" y="1392120"/>
              <a:ext cx="3750840" cy="7502040"/>
            </a:xfrm>
            <a:custGeom>
              <a:avLst/>
              <a:gdLst>
                <a:gd name="textAreaLeft" fmla="*/ 0 w 3750840"/>
                <a:gd name="textAreaRight" fmla="*/ 3751200 w 3750840"/>
                <a:gd name="textAreaTop" fmla="*/ 0 h 7502040"/>
                <a:gd name="textAreaBottom" fmla="*/ 7502400 h 7502040"/>
              </a:gdLst>
              <a:ahLst/>
              <a:cxnLst/>
              <a:rect l="textAreaLeft" t="textAreaTop" r="textAreaRight" b="textAreaBottom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225" name="Group 8"/>
          <p:cNvGrpSpPr/>
          <p:nvPr/>
        </p:nvGrpSpPr>
        <p:grpSpPr>
          <a:xfrm>
            <a:off x="2525760" y="1395720"/>
            <a:ext cx="3750840" cy="7502040"/>
            <a:chOff x="2525760" y="1395720"/>
            <a:chExt cx="3750840" cy="7502040"/>
          </a:xfrm>
        </p:grpSpPr>
        <p:sp>
          <p:nvSpPr>
            <p:cNvPr id="226" name="Freeform 9"/>
            <p:cNvSpPr/>
            <p:nvPr/>
          </p:nvSpPr>
          <p:spPr>
            <a:xfrm>
              <a:off x="2525760" y="1395720"/>
              <a:ext cx="3750840" cy="7502040"/>
            </a:xfrm>
            <a:custGeom>
              <a:avLst/>
              <a:gdLst>
                <a:gd name="textAreaLeft" fmla="*/ 0 w 3750840"/>
                <a:gd name="textAreaRight" fmla="*/ 3751200 w 3750840"/>
                <a:gd name="textAreaTop" fmla="*/ 0 h 7502040"/>
                <a:gd name="textAreaBottom" fmla="*/ 7502400 h 7502040"/>
              </a:gdLst>
              <a:ahLst/>
              <a:cxnLst/>
              <a:rect l="textAreaLeft" t="textAreaTop" r="textAreaRight" b="textAreaBottom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7" name="Freeform 10"/>
            <p:cNvSpPr/>
            <p:nvPr/>
          </p:nvSpPr>
          <p:spPr>
            <a:xfrm>
              <a:off x="2525760" y="1395720"/>
              <a:ext cx="3750840" cy="7502040"/>
            </a:xfrm>
            <a:custGeom>
              <a:avLst/>
              <a:gdLst>
                <a:gd name="textAreaLeft" fmla="*/ 0 w 3750840"/>
                <a:gd name="textAreaRight" fmla="*/ 3751200 w 3750840"/>
                <a:gd name="textAreaTop" fmla="*/ 0 h 7502040"/>
                <a:gd name="textAreaBottom" fmla="*/ 7502400 h 7502040"/>
              </a:gdLst>
              <a:ahLst/>
              <a:cxnLst/>
              <a:rect l="textAreaLeft" t="textAreaTop" r="textAreaRight" b="textAreaBottom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228" name="Group 11"/>
          <p:cNvGrpSpPr/>
          <p:nvPr/>
        </p:nvGrpSpPr>
        <p:grpSpPr>
          <a:xfrm>
            <a:off x="12006000" y="1392120"/>
            <a:ext cx="3750840" cy="7502040"/>
            <a:chOff x="12006000" y="1392120"/>
            <a:chExt cx="3750840" cy="7502040"/>
          </a:xfrm>
        </p:grpSpPr>
        <p:sp>
          <p:nvSpPr>
            <p:cNvPr id="229" name="Freeform 12"/>
            <p:cNvSpPr/>
            <p:nvPr/>
          </p:nvSpPr>
          <p:spPr>
            <a:xfrm>
              <a:off x="12006000" y="1392120"/>
              <a:ext cx="3750840" cy="7502040"/>
            </a:xfrm>
            <a:custGeom>
              <a:avLst/>
              <a:gdLst>
                <a:gd name="textAreaLeft" fmla="*/ 0 w 3750840"/>
                <a:gd name="textAreaRight" fmla="*/ 3751200 w 3750840"/>
                <a:gd name="textAreaTop" fmla="*/ 0 h 7502040"/>
                <a:gd name="textAreaBottom" fmla="*/ 7502400 h 7502040"/>
              </a:gdLst>
              <a:ahLst/>
              <a:cxnLst/>
              <a:rect l="textAreaLeft" t="textAreaTop" r="textAreaRight" b="textAreaBottom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0" name="Freeform 13"/>
            <p:cNvSpPr/>
            <p:nvPr/>
          </p:nvSpPr>
          <p:spPr>
            <a:xfrm>
              <a:off x="12006000" y="1392120"/>
              <a:ext cx="3750840" cy="7502040"/>
            </a:xfrm>
            <a:custGeom>
              <a:avLst/>
              <a:gdLst>
                <a:gd name="textAreaLeft" fmla="*/ 0 w 3750840"/>
                <a:gd name="textAreaRight" fmla="*/ 3751200 w 3750840"/>
                <a:gd name="textAreaTop" fmla="*/ 0 h 7502040"/>
                <a:gd name="textAreaBottom" fmla="*/ 7502400 h 7502040"/>
              </a:gdLst>
              <a:ahLst/>
              <a:cxnLst/>
              <a:rect l="textAreaLeft" t="textAreaTop" r="textAreaRight" b="textAreaBottom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02020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231" name="AutoShape 14"/>
          <p:cNvSpPr/>
          <p:nvPr/>
        </p:nvSpPr>
        <p:spPr>
          <a:xfrm>
            <a:off x="6524640" y="5133960"/>
            <a:ext cx="445680" cy="360"/>
          </a:xfrm>
          <a:prstGeom prst="line">
            <a:avLst/>
          </a:prstGeom>
          <a:ln w="57150">
            <a:solidFill>
              <a:srgbClr val="2E2E2E"/>
            </a:solidFill>
            <a:round/>
            <a:tailEnd type="arrow" w="med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AutoShape 15"/>
          <p:cNvSpPr/>
          <p:nvPr/>
        </p:nvSpPr>
        <p:spPr>
          <a:xfrm>
            <a:off x="11289960" y="5143320"/>
            <a:ext cx="445680" cy="360"/>
          </a:xfrm>
          <a:prstGeom prst="line">
            <a:avLst/>
          </a:prstGeom>
          <a:ln w="57150">
            <a:solidFill>
              <a:srgbClr val="2E2E2E"/>
            </a:solidFill>
            <a:round/>
            <a:tailEnd type="arrow" w="med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TextBox 16"/>
          <p:cNvSpPr/>
          <p:nvPr/>
        </p:nvSpPr>
        <p:spPr>
          <a:xfrm>
            <a:off x="12946320" y="9420120"/>
            <a:ext cx="43124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r" defTabSz="914400">
              <a:lnSpc>
                <a:spcPts val="252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TT Fors"/>
              </a:rPr>
              <a:t>Flujo de asignación de puntos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Freeform 17"/>
          <p:cNvSpPr/>
          <p:nvPr/>
        </p:nvSpPr>
        <p:spPr>
          <a:xfrm>
            <a:off x="405360" y="386640"/>
            <a:ext cx="1749600" cy="1283760"/>
          </a:xfrm>
          <a:custGeom>
            <a:avLst/>
            <a:gdLst>
              <a:gd name="textAreaLeft" fmla="*/ 0 w 1749600"/>
              <a:gd name="textAreaRight" fmla="*/ 1749960 w 1749600"/>
              <a:gd name="textAreaTop" fmla="*/ 0 h 1283760"/>
              <a:gd name="textAreaBottom" fmla="*/ 1284120 h 1283760"/>
            </a:gdLst>
            <a:ahLst/>
            <a:cxnLst/>
            <a:rect l="textAreaLeft" t="textAreaTop" r="textAreaRight" b="textAreaBottom"/>
            <a:pathLst>
              <a:path w="1750078" h="1284253">
                <a:moveTo>
                  <a:pt x="0" y="0"/>
                </a:moveTo>
                <a:lnTo>
                  <a:pt x="1750078" y="0"/>
                </a:lnTo>
                <a:lnTo>
                  <a:pt x="1750078" y="1284254"/>
                </a:lnTo>
                <a:lnTo>
                  <a:pt x="0" y="128425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5B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roup 2"/>
          <p:cNvGrpSpPr/>
          <p:nvPr/>
        </p:nvGrpSpPr>
        <p:grpSpPr>
          <a:xfrm>
            <a:off x="250560" y="2200680"/>
            <a:ext cx="9146160" cy="5245920"/>
            <a:chOff x="250560" y="2200680"/>
            <a:chExt cx="9146160" cy="5245920"/>
          </a:xfrm>
        </p:grpSpPr>
        <p:sp>
          <p:nvSpPr>
            <p:cNvPr id="236" name="Freeform 3"/>
            <p:cNvSpPr/>
            <p:nvPr/>
          </p:nvSpPr>
          <p:spPr>
            <a:xfrm>
              <a:off x="1128240" y="2225520"/>
              <a:ext cx="7392600" cy="4957920"/>
            </a:xfrm>
            <a:custGeom>
              <a:avLst/>
              <a:gdLst>
                <a:gd name="textAreaLeft" fmla="*/ 0 w 7392600"/>
                <a:gd name="textAreaRight" fmla="*/ 7392960 w 7392600"/>
                <a:gd name="textAreaTop" fmla="*/ 0 h 4957920"/>
                <a:gd name="textAreaBottom" fmla="*/ 4958280 h 4957920"/>
              </a:gdLst>
              <a:ahLst/>
              <a:cxnLst/>
              <a:rect l="textAreaLeft" t="textAreaTop" r="textAreaRight" b="textAreaBottom"/>
              <a:pathLst>
                <a:path w="6451600" h="432689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7" name="Freeform 4"/>
            <p:cNvSpPr/>
            <p:nvPr/>
          </p:nvSpPr>
          <p:spPr>
            <a:xfrm>
              <a:off x="250560" y="2200680"/>
              <a:ext cx="9146160" cy="5205240"/>
            </a:xfrm>
            <a:custGeom>
              <a:avLst/>
              <a:gdLst>
                <a:gd name="textAreaLeft" fmla="*/ 0 w 9146160"/>
                <a:gd name="textAreaRight" fmla="*/ 9146520 w 9146160"/>
                <a:gd name="textAreaTop" fmla="*/ 0 h 5205240"/>
                <a:gd name="textAreaBottom" fmla="*/ 5205600 h 5205240"/>
              </a:gdLst>
              <a:ahLst/>
              <a:cxnLst/>
              <a:rect l="textAreaLeft" t="textAreaTop" r="textAreaRight" b="textAreaBottom"/>
              <a:pathLst>
                <a:path w="7981950" h="454279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FFE2D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8" name="Freeform 5"/>
            <p:cNvSpPr/>
            <p:nvPr/>
          </p:nvSpPr>
          <p:spPr>
            <a:xfrm>
              <a:off x="4216320" y="7185240"/>
              <a:ext cx="1213200" cy="110160"/>
            </a:xfrm>
            <a:custGeom>
              <a:avLst/>
              <a:gdLst>
                <a:gd name="textAreaLeft" fmla="*/ 0 w 1213200"/>
                <a:gd name="textAreaRight" fmla="*/ 1213560 w 1213200"/>
                <a:gd name="textAreaTop" fmla="*/ 0 h 110160"/>
                <a:gd name="textAreaBottom" fmla="*/ 110520 h 110160"/>
              </a:gdLst>
              <a:ahLst/>
              <a:cxnLst/>
              <a:rect l="textAreaLeft" t="textAreaTop" r="textAreaRight" b="textAreaBottom"/>
              <a:pathLst>
                <a:path w="1059180" h="9652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E6C3B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9" name="Freeform 6"/>
            <p:cNvSpPr/>
            <p:nvPr/>
          </p:nvSpPr>
          <p:spPr>
            <a:xfrm>
              <a:off x="438480" y="7406280"/>
              <a:ext cx="8770680" cy="40320"/>
            </a:xfrm>
            <a:custGeom>
              <a:avLst/>
              <a:gdLst>
                <a:gd name="textAreaLeft" fmla="*/ 0 w 8770680"/>
                <a:gd name="textAreaRight" fmla="*/ 8771040 w 8770680"/>
                <a:gd name="textAreaTop" fmla="*/ 0 h 40320"/>
                <a:gd name="textAreaBottom" fmla="*/ 40680 h 40320"/>
              </a:gdLst>
              <a:ahLst/>
              <a:cxnLst/>
              <a:rect l="textAreaLeft" t="textAreaTop" r="textAreaRight" b="textAreaBottom"/>
              <a:pathLst>
                <a:path w="7654290" h="3556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6C3B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320" rIns="90000" bIns="-432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0" name="Freeform 7"/>
            <p:cNvSpPr/>
            <p:nvPr/>
          </p:nvSpPr>
          <p:spPr>
            <a:xfrm>
              <a:off x="1353960" y="2517840"/>
              <a:ext cx="6938640" cy="4342320"/>
            </a:xfrm>
            <a:custGeom>
              <a:avLst/>
              <a:gdLst>
                <a:gd name="textAreaLeft" fmla="*/ 0 w 6938640"/>
                <a:gd name="textAreaRight" fmla="*/ 6939000 w 6938640"/>
                <a:gd name="textAreaTop" fmla="*/ 0 h 4342320"/>
                <a:gd name="textAreaBottom" fmla="*/ 4342680 h 4342320"/>
              </a:gdLst>
              <a:ahLst/>
              <a:cxnLst/>
              <a:rect l="textAreaLeft" t="textAreaTop" r="textAreaRight" b="textAreaBottom"/>
              <a:pathLst>
                <a:path w="6055360" h="378968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41" name="TextBox 8"/>
          <p:cNvSpPr/>
          <p:nvPr/>
        </p:nvSpPr>
        <p:spPr>
          <a:xfrm>
            <a:off x="9720000" y="2905200"/>
            <a:ext cx="8568000" cy="4572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9000"/>
              </a:lnSpc>
            </a:pPr>
            <a:r>
              <a:rPr lang="en-US" sz="9000" b="0" strike="noStrike" spc="-452">
                <a:solidFill>
                  <a:srgbClr val="FFFFFF"/>
                </a:solidFill>
                <a:latin typeface="TT Norms Bold"/>
              </a:rPr>
              <a:t>Gestión, control, comunicación, creación y estadísticas</a:t>
            </a:r>
            <a:endParaRPr lang="es-ES" sz="9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2" name="TextBox 9"/>
          <p:cNvSpPr/>
          <p:nvPr/>
        </p:nvSpPr>
        <p:spPr>
          <a:xfrm>
            <a:off x="9900000" y="2160000"/>
            <a:ext cx="8095320" cy="33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659"/>
              </a:lnSpc>
            </a:pPr>
            <a:r>
              <a:rPr lang="en-US" sz="1900" b="0" strike="noStrike" spc="270">
                <a:solidFill>
                  <a:srgbClr val="FFFDF6"/>
                </a:solidFill>
                <a:latin typeface="TT Norms Bold"/>
              </a:rPr>
              <a:t>ADMINISTRACIÓN</a:t>
            </a:r>
            <a:endParaRPr lang="es-ES" sz="19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3" name="TextBox 10"/>
          <p:cNvSpPr/>
          <p:nvPr/>
        </p:nvSpPr>
        <p:spPr>
          <a:xfrm>
            <a:off x="12946320" y="9420120"/>
            <a:ext cx="43124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r" defTabSz="914400">
              <a:lnSpc>
                <a:spcPts val="252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TT Fors Bold"/>
              </a:rPr>
              <a:t>Zona de administración</a:t>
            </a:r>
            <a:endParaRPr lang="es-E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4" name="Freeform 11"/>
          <p:cNvSpPr/>
          <p:nvPr/>
        </p:nvSpPr>
        <p:spPr>
          <a:xfrm>
            <a:off x="405360" y="386640"/>
            <a:ext cx="1505160" cy="1104480"/>
          </a:xfrm>
          <a:custGeom>
            <a:avLst/>
            <a:gdLst>
              <a:gd name="textAreaLeft" fmla="*/ 0 w 1505160"/>
              <a:gd name="textAreaRight" fmla="*/ 1505520 w 1505160"/>
              <a:gd name="textAreaTop" fmla="*/ 0 h 1104480"/>
              <a:gd name="textAreaBottom" fmla="*/ 1104840 h 1104480"/>
            </a:gdLst>
            <a:ahLst/>
            <a:cxnLst/>
            <a:rect l="textAreaLeft" t="textAreaTop" r="textAreaRight" b="textAreaBottom"/>
            <a:pathLst>
              <a:path w="1505629" h="1104870">
                <a:moveTo>
                  <a:pt x="0" y="0"/>
                </a:moveTo>
                <a:lnTo>
                  <a:pt x="1505629" y="0"/>
                </a:lnTo>
                <a:lnTo>
                  <a:pt x="1505629" y="1104870"/>
                </a:lnTo>
                <a:lnTo>
                  <a:pt x="0" y="110487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roup 6"/>
          <p:cNvGrpSpPr/>
          <p:nvPr/>
        </p:nvGrpSpPr>
        <p:grpSpPr>
          <a:xfrm>
            <a:off x="9780120" y="7021080"/>
            <a:ext cx="6771960" cy="1172520"/>
            <a:chOff x="9780120" y="7021080"/>
            <a:chExt cx="6771960" cy="1172520"/>
          </a:xfrm>
        </p:grpSpPr>
        <p:sp>
          <p:nvSpPr>
            <p:cNvPr id="250" name="TextBox 7"/>
            <p:cNvSpPr/>
            <p:nvPr/>
          </p:nvSpPr>
          <p:spPr>
            <a:xfrm>
              <a:off x="10923480" y="7021080"/>
              <a:ext cx="5628600" cy="1172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ctr" defTabSz="914400">
                <a:lnSpc>
                  <a:spcPts val="3078"/>
                </a:lnSpc>
              </a:pPr>
              <a:r>
                <a:rPr lang="en-US" sz="2200" b="0" strike="noStrike" spc="-1">
                  <a:solidFill>
                    <a:srgbClr val="000000"/>
                  </a:solidFill>
                  <a:latin typeface="TT Fors"/>
                </a:rPr>
                <a:t>www.zamasmercados.es</a:t>
              </a:r>
              <a:endParaRPr lang="es-ES" sz="22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ts val="3078"/>
                </a:lnSpc>
              </a:pPr>
              <a:r>
                <a:rPr lang="en-US" sz="2200" b="0" strike="noStrike" spc="-1">
                  <a:solidFill>
                    <a:srgbClr val="000000"/>
                  </a:solidFill>
                  <a:latin typeface="TT Fors"/>
                </a:rPr>
                <a:t>gerencia@zamasmercados.es</a:t>
              </a:r>
              <a:endParaRPr lang="es-ES" sz="22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ts val="3078"/>
                </a:lnSpc>
              </a:pPr>
              <a:r>
                <a:rPr lang="en-US" sz="2200" b="0" strike="noStrike" spc="-1">
                  <a:solidFill>
                    <a:srgbClr val="000000"/>
                  </a:solidFill>
                  <a:latin typeface="TT Fors"/>
                </a:rPr>
                <a:t>@zamasmercados</a:t>
              </a:r>
              <a:endParaRPr lang="es-ES" sz="22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1" name="Freeform 8"/>
            <p:cNvSpPr/>
            <p:nvPr/>
          </p:nvSpPr>
          <p:spPr>
            <a:xfrm>
              <a:off x="12114000" y="7852320"/>
              <a:ext cx="312480" cy="312480"/>
            </a:xfrm>
            <a:custGeom>
              <a:avLst/>
              <a:gdLst>
                <a:gd name="textAreaLeft" fmla="*/ 0 w 312480"/>
                <a:gd name="textAreaRight" fmla="*/ 312840 w 312480"/>
                <a:gd name="textAreaTop" fmla="*/ 0 h 312480"/>
                <a:gd name="textAreaBottom" fmla="*/ 312840 h 312480"/>
              </a:gdLst>
              <a:ahLst/>
              <a:cxnLst/>
              <a:rect l="textAreaLeft" t="textAreaTop" r="textAreaRight" b="textAreaBottom"/>
              <a:pathLst>
                <a:path w="417140" h="417140">
                  <a:moveTo>
                    <a:pt x="0" y="0"/>
                  </a:moveTo>
                  <a:lnTo>
                    <a:pt x="417140" y="0"/>
                  </a:lnTo>
                  <a:lnTo>
                    <a:pt x="417140" y="417140"/>
                  </a:lnTo>
                  <a:lnTo>
                    <a:pt x="0" y="41714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2" name="Freeform 9"/>
            <p:cNvSpPr/>
            <p:nvPr/>
          </p:nvSpPr>
          <p:spPr>
            <a:xfrm>
              <a:off x="9780120" y="7105320"/>
              <a:ext cx="1859400" cy="1004040"/>
            </a:xfrm>
            <a:custGeom>
              <a:avLst/>
              <a:gdLst>
                <a:gd name="textAreaLeft" fmla="*/ 0 w 1859400"/>
                <a:gd name="textAreaRight" fmla="*/ 1859760 w 1859400"/>
                <a:gd name="textAreaTop" fmla="*/ 0 h 1004040"/>
                <a:gd name="textAreaBottom" fmla="*/ 1004400 h 1004040"/>
              </a:gdLst>
              <a:ahLst/>
              <a:cxnLst/>
              <a:rect l="textAreaLeft" t="textAreaTop" r="textAreaRight" b="textAreaBottom"/>
              <a:pathLst>
                <a:path w="2479854" h="1339121">
                  <a:moveTo>
                    <a:pt x="0" y="0"/>
                  </a:moveTo>
                  <a:lnTo>
                    <a:pt x="2479854" y="0"/>
                  </a:lnTo>
                  <a:lnTo>
                    <a:pt x="2479854" y="1339121"/>
                  </a:lnTo>
                  <a:lnTo>
                    <a:pt x="0" y="1339121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56" name="Freeform 13"/>
          <p:cNvSpPr/>
          <p:nvPr/>
        </p:nvSpPr>
        <p:spPr>
          <a:xfrm>
            <a:off x="6773400" y="264960"/>
            <a:ext cx="4741200" cy="3527280"/>
          </a:xfrm>
          <a:custGeom>
            <a:avLst/>
            <a:gdLst>
              <a:gd name="textAreaLeft" fmla="*/ 0 w 4741200"/>
              <a:gd name="textAreaRight" fmla="*/ 4741560 w 4741200"/>
              <a:gd name="textAreaTop" fmla="*/ 0 h 3527280"/>
              <a:gd name="textAreaBottom" fmla="*/ 3527640 h 3527280"/>
            </a:gdLst>
            <a:ahLst/>
            <a:cxnLst/>
            <a:rect l="textAreaLeft" t="textAreaTop" r="textAreaRight" b="textAreaBottom"/>
            <a:pathLst>
              <a:path w="4741389" h="3527594">
                <a:moveTo>
                  <a:pt x="0" y="0"/>
                </a:moveTo>
                <a:lnTo>
                  <a:pt x="4741390" y="0"/>
                </a:lnTo>
                <a:lnTo>
                  <a:pt x="4741390" y="3527594"/>
                </a:lnTo>
                <a:lnTo>
                  <a:pt x="0" y="352759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7" name="TextBox 14"/>
          <p:cNvSpPr/>
          <p:nvPr/>
        </p:nvSpPr>
        <p:spPr>
          <a:xfrm>
            <a:off x="3076920" y="4549680"/>
            <a:ext cx="12133800" cy="101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7999"/>
              </a:lnSpc>
            </a:pPr>
            <a:r>
              <a:rPr lang="en-US" sz="8000" b="0" strike="noStrike" spc="-401">
                <a:solidFill>
                  <a:srgbClr val="000000"/>
                </a:solidFill>
                <a:latin typeface="TT Norms Bold"/>
              </a:rPr>
              <a:t>Muchas gracias</a:t>
            </a:r>
            <a:endParaRPr lang="es-ES" sz="80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58" name="Group 15"/>
          <p:cNvGrpSpPr/>
          <p:nvPr/>
        </p:nvGrpSpPr>
        <p:grpSpPr>
          <a:xfrm>
            <a:off x="762120" y="532800"/>
            <a:ext cx="5255280" cy="590271"/>
            <a:chOff x="762120" y="532800"/>
            <a:chExt cx="5255280" cy="590271"/>
          </a:xfrm>
        </p:grpSpPr>
        <p:sp>
          <p:nvSpPr>
            <p:cNvPr id="259" name="TextBox 16"/>
            <p:cNvSpPr/>
            <p:nvPr/>
          </p:nvSpPr>
          <p:spPr>
            <a:xfrm>
              <a:off x="762120" y="532800"/>
              <a:ext cx="3142440" cy="322139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defTabSz="914400">
                <a:lnSpc>
                  <a:spcPts val="2659"/>
                </a:lnSpc>
              </a:pPr>
              <a:r>
                <a:rPr lang="en-US" sz="1900" spc="-1" dirty="0">
                  <a:solidFill>
                    <a:srgbClr val="000000"/>
                  </a:solidFill>
                  <a:latin typeface="TT Fors Bold"/>
                </a:rPr>
                <a:t>José Luís Alcázar Rodríguez</a:t>
              </a:r>
              <a:endParaRPr lang="es-ES" sz="19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0" name="TextBox 17"/>
            <p:cNvSpPr/>
            <p:nvPr/>
          </p:nvSpPr>
          <p:spPr>
            <a:xfrm>
              <a:off x="762120" y="858960"/>
              <a:ext cx="5255280" cy="264111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just" defTabSz="914400">
                <a:lnSpc>
                  <a:spcPts val="2239"/>
                </a:lnSpc>
              </a:pPr>
              <a:endParaRPr lang="es-ES" sz="16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C5C70EDA-D206-C5FF-28B1-CD6769CD4F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0367" y="7315826"/>
            <a:ext cx="2768354" cy="793534"/>
          </a:xfrm>
          <a:prstGeom prst="rect">
            <a:avLst/>
          </a:prstGeom>
        </p:spPr>
      </p:pic>
      <p:sp>
        <p:nvSpPr>
          <p:cNvPr id="3" name="CuadroTexto 3">
            <a:extLst>
              <a:ext uri="{FF2B5EF4-FFF2-40B4-BE49-F238E27FC236}">
                <a16:creationId xmlns:a16="http://schemas.microsoft.com/office/drawing/2014/main" id="{3F753A34-A40F-5C26-4CC3-1C097CC1A4E7}"/>
              </a:ext>
            </a:extLst>
          </p:cNvPr>
          <p:cNvSpPr txBox="1"/>
          <p:nvPr/>
        </p:nvSpPr>
        <p:spPr>
          <a:xfrm>
            <a:off x="5902025" y="9409794"/>
            <a:ext cx="121341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18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En colaboración con la Di­rección General de Comercio, Ferias y Artesanía del Gobierno de Aragón mediante la convocatoria de ayudas a la promoción, dinamización y digitalización del comercio minorista en 2024.</a:t>
            </a:r>
            <a:endParaRPr lang="es-ES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567</Words>
  <Application>Microsoft Office PowerPoint</Application>
  <PresentationFormat>Personalizado</PresentationFormat>
  <Paragraphs>66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11</vt:i4>
      </vt:variant>
      <vt:variant>
        <vt:lpstr>Títulos de diapositiva</vt:lpstr>
      </vt:variant>
      <vt:variant>
        <vt:i4>8</vt:i4>
      </vt:variant>
    </vt:vector>
  </HeadingPairs>
  <TitlesOfParts>
    <vt:vector size="29" baseType="lpstr">
      <vt:lpstr>Arial</vt:lpstr>
      <vt:lpstr>Calibri</vt:lpstr>
      <vt:lpstr>Open Sans</vt:lpstr>
      <vt:lpstr>Open Sans Bold</vt:lpstr>
      <vt:lpstr>Symbol</vt:lpstr>
      <vt:lpstr>Times New Roman</vt:lpstr>
      <vt:lpstr>TT Fors</vt:lpstr>
      <vt:lpstr>TT Fors Bold</vt:lpstr>
      <vt:lpstr>TT Norms Bold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Alfonso Martínez</dc:title>
  <dc:subject/>
  <dc:creator/>
  <dc:description/>
  <cp:lastModifiedBy>Ana Burgos</cp:lastModifiedBy>
  <cp:revision>4</cp:revision>
  <dcterms:created xsi:type="dcterms:W3CDTF">2006-08-16T00:00:00Z</dcterms:created>
  <dcterms:modified xsi:type="dcterms:W3CDTF">2024-09-25T11:33:09Z</dcterms:modified>
  <dc:identifier>DAGEu_K9cSg</dc:identifier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