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slideLayouts/slideLayout11.xml" ContentType="application/vnd.openxmlformats-officedocument.presentationml.slideLayout+xml"/>
  <Override PartName="/ppt/theme/theme10.xml" ContentType="application/vnd.openxmlformats-officedocument.theme+xml"/>
  <Override PartName="/ppt/slideLayouts/slideLayout12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sldIdLst>
    <p:sldId id="256" r:id="rId12"/>
    <p:sldId id="264" r:id="rId13"/>
    <p:sldId id="265" r:id="rId14"/>
    <p:sldId id="266" r:id="rId15"/>
    <p:sldId id="270" r:id="rId16"/>
    <p:sldId id="267" r:id="rId17"/>
    <p:sldId id="268" r:id="rId18"/>
    <p:sldId id="269" r:id="rId19"/>
    <p:sldId id="263" r:id="rId20"/>
  </p:sldIdLst>
  <p:sldSz cx="18288000" cy="10287000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s-E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FB8F359-F31E-45C2-A10B-98FA4CB185C8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3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90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6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1218EC3A-DA4E-40FD-B7DB-0F7A715AC44A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F2B5D828-F705-46EE-858C-14D1F46EF319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2B30911-D011-47D9-9344-E8FA488580D0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E860C8D-F48B-4352-AEA9-051543983EE9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C0ED400-BB29-4837-8B36-1D6B93F6E143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DB502C60-244D-464C-AA6E-272A66A00304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8901A4A5-3A97-4DA1-B988-FC13DA06F28F}" type="slidenum">
              <a:t>‹Nº›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1AD3A069-87CD-42CA-B257-55B16834F8BC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61FAACD6-73AF-46F4-B8DB-027120B7D61F}" type="slidenum">
              <a:t>‹Nº›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2B955A10-9B3B-4A21-897F-5B4017982DE1}" type="slidenum">
              <a:t>‹Nº›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1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FA46111-F07F-4E88-8A63-C51B5ABEFB2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53121E0-E677-498A-A288-4B34578E00A0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Séptimo nivel del esquema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en-US" sz="1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BECD690-6DB0-4AA2-B39B-1827FB209CED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F381E254-3AC7-4D28-B0EB-E90D3AC401F1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6D4BAA6-ABFB-4AB1-807E-43603952605A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8229B08-6122-404E-AFA0-6273D6FE674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100000"/>
              </a:lnSpc>
              <a:buNone/>
            </a:pPr>
            <a:r>
              <a:rPr lang="en-US" sz="4000" b="1" strike="noStrike" cap="all" spc="-1">
                <a:solidFill>
                  <a:schemeClr val="dk1"/>
                </a:solidFill>
                <a:latin typeface="Calibri"/>
              </a:rPr>
              <a:t>Click to edit Master title style</a:t>
            </a:r>
            <a:endParaRPr lang="en-US" sz="4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r>
              <a:rPr lang="en-US" sz="20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Click to edit Master text styles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A3B9A98-CFFC-48E2-8980-04B6B1F33F1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E4DA37A-321C-4E68-8E39-03B6ECE1228A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</a:p>
          <a:p>
            <a:pPr marL="743040" lvl="1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Second level</a:t>
            </a:r>
          </a:p>
          <a:p>
            <a:pPr marL="1143000" lvl="2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Third level</a:t>
            </a:r>
          </a:p>
          <a:p>
            <a:pPr marL="1600200" lvl="3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Fourth level</a:t>
            </a:r>
          </a:p>
          <a:p>
            <a:pPr marL="2057400" lvl="4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Fifth level</a:t>
            </a: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8F7F803-22AD-4136-BAEB-E8A2B4A1537F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chemeClr val="dk1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7E4609E-454B-4E56-8ECC-62CA85BB3AB2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&lt;fecha/hora&gt;</a:t>
            </a:r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s-ES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s-ES" sz="1400" b="0" strike="noStrike" spc="-1">
                <a:solidFill>
                  <a:srgbClr val="000000"/>
                </a:solidFill>
                <a:latin typeface="Times New Roman"/>
              </a:rPr>
              <a:t>&lt;pie de página&gt;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F6F836E-BB28-4A17-90A8-D011B505AEC6}" type="slidenum">
              <a:rPr lang="en-U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‹Nº›</a:t>
            </a:fld>
            <a:endParaRPr lang="es-ES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Pulse para editar el formato del texto de título</a:t>
            </a: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Pulse para editar el formato de texto del esquema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reeform 10"/>
          <p:cNvSpPr/>
          <p:nvPr/>
        </p:nvSpPr>
        <p:spPr>
          <a:xfrm>
            <a:off x="6039720" y="7461360"/>
            <a:ext cx="3593520" cy="1796760"/>
          </a:xfrm>
          <a:custGeom>
            <a:avLst/>
            <a:gdLst>
              <a:gd name="textAreaLeft" fmla="*/ 0 w 3593520"/>
              <a:gd name="textAreaRight" fmla="*/ 3593880 w 3593520"/>
              <a:gd name="textAreaTop" fmla="*/ 0 h 1796760"/>
              <a:gd name="textAreaBottom" fmla="*/ 1797120 h 1796760"/>
            </a:gdLst>
            <a:ahLst/>
            <a:cxnLst/>
            <a:rect l="textAreaLeft" t="textAreaTop" r="textAreaRight" b="textAreaBottom"/>
            <a:pathLst>
              <a:path w="3593929" h="1796965">
                <a:moveTo>
                  <a:pt x="0" y="0"/>
                </a:moveTo>
                <a:lnTo>
                  <a:pt x="3593929" y="0"/>
                </a:lnTo>
                <a:lnTo>
                  <a:pt x="3593929" y="1796965"/>
                </a:lnTo>
                <a:lnTo>
                  <a:pt x="0" y="179696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TextBox 12"/>
          <p:cNvSpPr/>
          <p:nvPr/>
        </p:nvSpPr>
        <p:spPr>
          <a:xfrm>
            <a:off x="762120" y="532800"/>
            <a:ext cx="3142440" cy="32213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ts val="2659"/>
              </a:lnSpc>
            </a:pPr>
            <a:r>
              <a:rPr lang="en-US" sz="1900" spc="-1" dirty="0">
                <a:solidFill>
                  <a:srgbClr val="000000"/>
                </a:solidFill>
                <a:latin typeface="TT Fors Bold"/>
              </a:rPr>
              <a:t>José Luís Alcázar Rodríguez</a:t>
            </a:r>
            <a:endParaRPr lang="es-ES" sz="19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Box 14"/>
          <p:cNvSpPr/>
          <p:nvPr/>
        </p:nvSpPr>
        <p:spPr>
          <a:xfrm>
            <a:off x="1346580" y="2183400"/>
            <a:ext cx="15594840" cy="25728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9998"/>
              </a:lnSpc>
            </a:pPr>
            <a:r>
              <a:rPr lang="en-US" sz="10000" spc="-500" dirty="0" err="1">
                <a:solidFill>
                  <a:srgbClr val="000000"/>
                </a:solidFill>
                <a:latin typeface="TT Norms Bold"/>
              </a:rPr>
              <a:t>Entendiendo</a:t>
            </a:r>
            <a:r>
              <a:rPr lang="en-US" sz="10000" spc="-500" dirty="0">
                <a:solidFill>
                  <a:srgbClr val="000000"/>
                </a:solidFill>
                <a:latin typeface="TT Norms Bold"/>
              </a:rPr>
              <a:t> </a:t>
            </a:r>
            <a:r>
              <a:rPr lang="en-US" sz="10000" spc="-500" dirty="0" err="1">
                <a:solidFill>
                  <a:srgbClr val="000000"/>
                </a:solidFill>
                <a:latin typeface="TT Norms Bold"/>
              </a:rPr>
              <a:t>métricas</a:t>
            </a:r>
            <a:r>
              <a:rPr lang="en-US" sz="10000" spc="-500" dirty="0">
                <a:solidFill>
                  <a:srgbClr val="000000"/>
                </a:solidFill>
                <a:latin typeface="TT Norms Bold"/>
              </a:rPr>
              <a:t> y </a:t>
            </a:r>
            <a:r>
              <a:rPr lang="en-US" sz="10000" spc="-500" dirty="0" err="1">
                <a:solidFill>
                  <a:srgbClr val="000000"/>
                </a:solidFill>
                <a:latin typeface="TT Norms Bold"/>
              </a:rPr>
              <a:t>análisis</a:t>
            </a:r>
            <a:r>
              <a:rPr lang="en-US" sz="10000" spc="-500" dirty="0">
                <a:solidFill>
                  <a:srgbClr val="000000"/>
                </a:solidFill>
                <a:latin typeface="TT Norms Bold"/>
              </a:rPr>
              <a:t> de redes </a:t>
            </a:r>
            <a:r>
              <a:rPr lang="en-US" sz="10000" spc="-500" dirty="0" err="1">
                <a:solidFill>
                  <a:srgbClr val="000000"/>
                </a:solidFill>
                <a:latin typeface="TT Norms Bold"/>
              </a:rPr>
              <a:t>sociales</a:t>
            </a:r>
            <a:endParaRPr lang="es-ES" sz="10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TextBox 15"/>
          <p:cNvSpPr/>
          <p:nvPr/>
        </p:nvSpPr>
        <p:spPr>
          <a:xfrm>
            <a:off x="14729400" y="9410760"/>
            <a:ext cx="279648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r" defTabSz="914400">
              <a:lnSpc>
                <a:spcPts val="2520"/>
              </a:lnSpc>
            </a:pPr>
            <a:r>
              <a:rPr lang="en-US" sz="1800" b="0" strike="noStrike" spc="-1" dirty="0">
                <a:solidFill>
                  <a:srgbClr val="ED1E25"/>
                </a:solidFill>
                <a:latin typeface="TT Fors Bold"/>
              </a:rPr>
              <a:t>BIENVENID@S</a:t>
            </a:r>
            <a:endParaRPr lang="es-ES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6C3D7C-51FF-4C29-C6D8-D14273480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1823" y="532800"/>
            <a:ext cx="1871634" cy="5364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73382" y="1030627"/>
            <a:ext cx="16223672" cy="2343490"/>
          </a:xfrm>
          <a:prstGeom prst="rect">
            <a:avLst/>
          </a:prstGeom>
        </p:spPr>
        <p:txBody>
          <a:bodyPr vert="horz" wrap="square" lIns="0" tIns="263426" rIns="0" bIns="0" rtlCol="0" anchor="ctr">
            <a:spAutoFit/>
          </a:bodyPr>
          <a:lstStyle/>
          <a:p>
            <a:pPr marL="17860" marR="7144">
              <a:lnSpc>
                <a:spcPts val="8128"/>
              </a:lnSpc>
              <a:spcBef>
                <a:spcPts val="2074"/>
              </a:spcBef>
            </a:pPr>
            <a:r>
              <a:rPr sz="8438" spc="197" dirty="0">
                <a:solidFill>
                  <a:schemeClr val="tx1"/>
                </a:solidFill>
              </a:rPr>
              <a:t>¿</a:t>
            </a:r>
            <a:r>
              <a:rPr sz="8438" spc="197" dirty="0" err="1">
                <a:solidFill>
                  <a:schemeClr val="tx1"/>
                </a:solidFill>
              </a:rPr>
              <a:t>Cómo</a:t>
            </a:r>
            <a:r>
              <a:rPr sz="8438" spc="-183" dirty="0">
                <a:solidFill>
                  <a:schemeClr val="tx1"/>
                </a:solidFill>
              </a:rPr>
              <a:t> </a:t>
            </a:r>
            <a:r>
              <a:rPr lang="es-ES" sz="8438" spc="429" dirty="0">
                <a:solidFill>
                  <a:schemeClr val="tx1"/>
                </a:solidFill>
              </a:rPr>
              <a:t>se miden los</a:t>
            </a:r>
            <a:r>
              <a:rPr sz="8438" spc="429" dirty="0">
                <a:solidFill>
                  <a:schemeClr val="tx1"/>
                </a:solidFill>
              </a:rPr>
              <a:t> </a:t>
            </a:r>
            <a:r>
              <a:rPr sz="8438" spc="246" dirty="0" err="1">
                <a:solidFill>
                  <a:schemeClr val="tx1"/>
                </a:solidFill>
              </a:rPr>
              <a:t>resultados</a:t>
            </a:r>
            <a:r>
              <a:rPr sz="8438" spc="-148" dirty="0">
                <a:solidFill>
                  <a:schemeClr val="tx1"/>
                </a:solidFill>
              </a:rPr>
              <a:t> </a:t>
            </a:r>
            <a:r>
              <a:rPr sz="8438" spc="204" dirty="0" err="1">
                <a:solidFill>
                  <a:schemeClr val="tx1"/>
                </a:solidFill>
              </a:rPr>
              <a:t>en</a:t>
            </a:r>
            <a:r>
              <a:rPr lang="es-ES" sz="8438" spc="-14" dirty="0">
                <a:solidFill>
                  <a:schemeClr val="tx1"/>
                </a:solidFill>
              </a:rPr>
              <a:t> las redes</a:t>
            </a:r>
            <a:r>
              <a:rPr sz="8438" spc="-14" dirty="0">
                <a:solidFill>
                  <a:schemeClr val="tx1"/>
                </a:solidFill>
              </a:rPr>
              <a:t>?</a:t>
            </a:r>
            <a:endParaRPr sz="8438" dirty="0">
              <a:solidFill>
                <a:schemeClr val="tx1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08909" y="4441767"/>
            <a:ext cx="15752618" cy="1904187"/>
          </a:xfrm>
          <a:prstGeom prst="rect">
            <a:avLst/>
          </a:prstGeom>
        </p:spPr>
        <p:txBody>
          <a:bodyPr vert="horz" wrap="square" lIns="0" tIns="16966" rIns="0" bIns="0" rtlCol="0">
            <a:spAutoFit/>
          </a:bodyPr>
          <a:lstStyle/>
          <a:p>
            <a:pPr marL="475060" marR="7144" indent="-457200">
              <a:lnSpc>
                <a:spcPct val="125000"/>
              </a:lnSpc>
              <a:spcBef>
                <a:spcPts val="134"/>
              </a:spcBef>
              <a:buFont typeface="Arial" panose="020B0604020202020204" pitchFamily="34" charset="0"/>
              <a:buChar char="•"/>
            </a:pPr>
            <a:r>
              <a:rPr lang="es-ES" sz="3375" spc="91" dirty="0">
                <a:latin typeface="Tahoma"/>
                <a:cs typeface="Tahoma"/>
              </a:rPr>
              <a:t>Con “</a:t>
            </a:r>
            <a:r>
              <a:rPr lang="es-ES" sz="3375" b="1" spc="91" dirty="0" err="1">
                <a:latin typeface="Tahoma"/>
                <a:cs typeface="Tahoma"/>
              </a:rPr>
              <a:t>likes</a:t>
            </a:r>
            <a:r>
              <a:rPr lang="es-ES" sz="3375" spc="91" dirty="0">
                <a:latin typeface="Tahoma"/>
                <a:cs typeface="Tahoma"/>
              </a:rPr>
              <a:t>” que indican el resultado de las publicaciones.</a:t>
            </a:r>
          </a:p>
          <a:p>
            <a:pPr marL="475060" marR="7144" indent="-457200">
              <a:lnSpc>
                <a:spcPct val="125000"/>
              </a:lnSpc>
              <a:spcBef>
                <a:spcPts val="134"/>
              </a:spcBef>
              <a:buFont typeface="Arial" panose="020B0604020202020204" pitchFamily="34" charset="0"/>
              <a:buChar char="•"/>
            </a:pPr>
            <a:r>
              <a:rPr lang="es-ES" sz="3375" spc="91" dirty="0">
                <a:latin typeface="Tahoma"/>
                <a:cs typeface="Tahoma"/>
              </a:rPr>
              <a:t>Con los </a:t>
            </a:r>
            <a:r>
              <a:rPr lang="es-ES" sz="3375" b="1" spc="91" dirty="0">
                <a:latin typeface="Tahoma"/>
                <a:cs typeface="Tahoma"/>
              </a:rPr>
              <a:t>comentarios</a:t>
            </a:r>
            <a:r>
              <a:rPr lang="es-ES" sz="3375" spc="91" dirty="0">
                <a:latin typeface="Tahoma"/>
                <a:cs typeface="Tahoma"/>
              </a:rPr>
              <a:t> que aportan información de las personas que han reaccionado a la publicación.</a:t>
            </a: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753680" y="7274160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504299" y="8058558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195C1AEE-F5BF-A550-B8B8-808826756B3C}"/>
              </a:ext>
            </a:extLst>
          </p:cNvPr>
          <p:cNvSpPr txBox="1"/>
          <p:nvPr/>
        </p:nvSpPr>
        <p:spPr>
          <a:xfrm>
            <a:off x="1610329" y="868835"/>
            <a:ext cx="4748907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140" dirty="0">
                <a:latin typeface="Tahoma"/>
                <a:cs typeface="Tahoma"/>
              </a:rPr>
              <a:t>Estadísticas</a:t>
            </a:r>
            <a:endParaRPr sz="4800" dirty="0">
              <a:latin typeface="Tahoma"/>
              <a:cs typeface="Tahoma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2CABE7F-9ED3-3595-01D4-21757F3026A3}"/>
              </a:ext>
            </a:extLst>
          </p:cNvPr>
          <p:cNvSpPr txBox="1"/>
          <p:nvPr/>
        </p:nvSpPr>
        <p:spPr>
          <a:xfrm>
            <a:off x="1610329" y="2145690"/>
            <a:ext cx="15520199" cy="546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4800" spc="60" dirty="0">
                <a:latin typeface="Tahoma"/>
                <a:cs typeface="Tahoma"/>
              </a:rPr>
              <a:t>Las</a:t>
            </a:r>
            <a:r>
              <a:rPr sz="4800" spc="15" dirty="0">
                <a:latin typeface="Tahoma"/>
                <a:cs typeface="Tahoma"/>
              </a:rPr>
              <a:t> </a:t>
            </a:r>
            <a:r>
              <a:rPr sz="4800" spc="114" dirty="0">
                <a:latin typeface="Tahoma"/>
                <a:cs typeface="Tahoma"/>
              </a:rPr>
              <a:t>estadísticas</a:t>
            </a:r>
            <a:r>
              <a:rPr sz="4800" spc="20" dirty="0">
                <a:latin typeface="Tahoma"/>
                <a:cs typeface="Tahoma"/>
              </a:rPr>
              <a:t> </a:t>
            </a:r>
            <a:r>
              <a:rPr sz="4800" spc="125" dirty="0">
                <a:latin typeface="Tahoma"/>
                <a:cs typeface="Tahoma"/>
              </a:rPr>
              <a:t>para</a:t>
            </a:r>
            <a:r>
              <a:rPr sz="4800" spc="20" dirty="0">
                <a:latin typeface="Tahoma"/>
                <a:cs typeface="Tahoma"/>
              </a:rPr>
              <a:t> </a:t>
            </a:r>
            <a:r>
              <a:rPr sz="4800" spc="95" dirty="0">
                <a:latin typeface="Tahoma"/>
                <a:cs typeface="Tahoma"/>
              </a:rPr>
              <a:t>redes </a:t>
            </a:r>
            <a:r>
              <a:rPr sz="4800" spc="114" dirty="0">
                <a:latin typeface="Tahoma"/>
                <a:cs typeface="Tahoma"/>
              </a:rPr>
              <a:t>sociales</a:t>
            </a:r>
            <a:r>
              <a:rPr sz="4800" spc="5" dirty="0">
                <a:latin typeface="Tahoma"/>
                <a:cs typeface="Tahoma"/>
              </a:rPr>
              <a:t> </a:t>
            </a:r>
            <a:r>
              <a:rPr sz="4800" spc="130" dirty="0">
                <a:latin typeface="Tahoma"/>
                <a:cs typeface="Tahoma"/>
              </a:rPr>
              <a:t>son</a:t>
            </a:r>
            <a:r>
              <a:rPr sz="4800" spc="10" dirty="0">
                <a:latin typeface="Tahoma"/>
                <a:cs typeface="Tahoma"/>
              </a:rPr>
              <a:t> </a:t>
            </a:r>
            <a:r>
              <a:rPr sz="4800" spc="135" dirty="0">
                <a:latin typeface="Tahoma"/>
                <a:cs typeface="Tahoma"/>
              </a:rPr>
              <a:t>datos</a:t>
            </a:r>
            <a:r>
              <a:rPr sz="4800" spc="5" dirty="0">
                <a:latin typeface="Tahoma"/>
                <a:cs typeface="Tahoma"/>
              </a:rPr>
              <a:t> </a:t>
            </a:r>
            <a:r>
              <a:rPr sz="4800" spc="170" dirty="0">
                <a:latin typeface="Tahoma"/>
                <a:cs typeface="Tahoma"/>
              </a:rPr>
              <a:t>muy</a:t>
            </a:r>
            <a:r>
              <a:rPr sz="4800" spc="500" dirty="0">
                <a:latin typeface="Tahoma"/>
                <a:cs typeface="Tahoma"/>
              </a:rPr>
              <a:t> </a:t>
            </a:r>
            <a:r>
              <a:rPr sz="4800" spc="95" dirty="0">
                <a:latin typeface="Tahoma"/>
                <a:cs typeface="Tahoma"/>
              </a:rPr>
              <a:t>valiosos</a:t>
            </a:r>
            <a:r>
              <a:rPr sz="4800" spc="15" dirty="0">
                <a:latin typeface="Tahoma"/>
                <a:cs typeface="Tahoma"/>
              </a:rPr>
              <a:t> </a:t>
            </a:r>
            <a:r>
              <a:rPr sz="4800" spc="180" dirty="0">
                <a:latin typeface="Tahoma"/>
                <a:cs typeface="Tahoma"/>
              </a:rPr>
              <a:t>que</a:t>
            </a:r>
            <a:r>
              <a:rPr sz="4800" spc="15" dirty="0">
                <a:latin typeface="Tahoma"/>
                <a:cs typeface="Tahoma"/>
              </a:rPr>
              <a:t> </a:t>
            </a:r>
            <a:r>
              <a:rPr sz="4800" spc="170" dirty="0">
                <a:latin typeface="Tahoma"/>
                <a:cs typeface="Tahoma"/>
              </a:rPr>
              <a:t>permiten</a:t>
            </a:r>
            <a:r>
              <a:rPr sz="4800" spc="20" dirty="0">
                <a:latin typeface="Tahoma"/>
                <a:cs typeface="Tahoma"/>
              </a:rPr>
              <a:t> </a:t>
            </a:r>
            <a:r>
              <a:rPr sz="4800" spc="130" dirty="0">
                <a:latin typeface="Tahoma"/>
                <a:cs typeface="Tahoma"/>
              </a:rPr>
              <a:t>probar </a:t>
            </a:r>
            <a:r>
              <a:rPr sz="4800" spc="100" dirty="0">
                <a:latin typeface="Tahoma"/>
                <a:cs typeface="Tahoma"/>
              </a:rPr>
              <a:t>la</a:t>
            </a:r>
            <a:r>
              <a:rPr sz="4800" spc="5" dirty="0">
                <a:latin typeface="Tahoma"/>
                <a:cs typeface="Tahoma"/>
              </a:rPr>
              <a:t> </a:t>
            </a:r>
            <a:r>
              <a:rPr sz="4800" spc="135" dirty="0" err="1">
                <a:latin typeface="Tahoma"/>
                <a:cs typeface="Tahoma"/>
              </a:rPr>
              <a:t>efectividad</a:t>
            </a:r>
            <a:r>
              <a:rPr sz="4800" spc="10" dirty="0">
                <a:latin typeface="Tahoma"/>
                <a:cs typeface="Tahoma"/>
              </a:rPr>
              <a:t> </a:t>
            </a:r>
            <a:r>
              <a:rPr lang="es-ES" sz="4800" spc="175" dirty="0">
                <a:latin typeface="Tahoma"/>
                <a:cs typeface="Tahoma"/>
              </a:rPr>
              <a:t>de la</a:t>
            </a:r>
            <a:r>
              <a:rPr sz="4800" spc="10" dirty="0">
                <a:latin typeface="Tahoma"/>
                <a:cs typeface="Tahoma"/>
              </a:rPr>
              <a:t> </a:t>
            </a:r>
            <a:r>
              <a:rPr sz="4800" spc="100" dirty="0">
                <a:latin typeface="Tahoma"/>
                <a:cs typeface="Tahoma"/>
              </a:rPr>
              <a:t>estrategia </a:t>
            </a:r>
            <a:r>
              <a:rPr sz="4800" spc="125" dirty="0">
                <a:latin typeface="Tahoma"/>
                <a:cs typeface="Tahoma"/>
              </a:rPr>
              <a:t>para</a:t>
            </a:r>
            <a:r>
              <a:rPr sz="4800" spc="5" dirty="0">
                <a:latin typeface="Tahoma"/>
                <a:cs typeface="Tahoma"/>
              </a:rPr>
              <a:t> </a:t>
            </a:r>
            <a:r>
              <a:rPr sz="4800" spc="160" dirty="0">
                <a:latin typeface="Tahoma"/>
                <a:cs typeface="Tahoma"/>
              </a:rPr>
              <a:t>RRSS</a:t>
            </a:r>
            <a:r>
              <a:rPr sz="4800" spc="5" dirty="0">
                <a:latin typeface="Tahoma"/>
                <a:cs typeface="Tahoma"/>
              </a:rPr>
              <a:t> </a:t>
            </a:r>
            <a:r>
              <a:rPr sz="4800" dirty="0">
                <a:latin typeface="Tahoma"/>
                <a:cs typeface="Tahoma"/>
              </a:rPr>
              <a:t>y</a:t>
            </a:r>
            <a:r>
              <a:rPr sz="4800" spc="10" dirty="0">
                <a:latin typeface="Tahoma"/>
                <a:cs typeface="Tahoma"/>
              </a:rPr>
              <a:t> </a:t>
            </a:r>
            <a:r>
              <a:rPr lang="es-ES" sz="4800" spc="110" dirty="0">
                <a:latin typeface="Tahoma"/>
                <a:cs typeface="Tahoma"/>
              </a:rPr>
              <a:t>su impacto en la actividad del mercado / asociación.</a:t>
            </a:r>
          </a:p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lang="es-ES" sz="4800" spc="110" dirty="0">
                <a:latin typeface="Tahoma"/>
                <a:cs typeface="Tahoma"/>
              </a:rPr>
              <a:t>Es importante saber qué le gusta a la audiencia y sus reacciones.</a:t>
            </a:r>
            <a:endParaRPr sz="18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35764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753680" y="7274160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80EA180-89BC-4205-7D64-B33AD10F10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875"/>
          <a:stretch/>
        </p:blipFill>
        <p:spPr>
          <a:xfrm>
            <a:off x="1953491" y="3354169"/>
            <a:ext cx="6886025" cy="3578662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7756F4D5-7BEB-ECCC-6572-082853177996}"/>
              </a:ext>
            </a:extLst>
          </p:cNvPr>
          <p:cNvSpPr txBox="1"/>
          <p:nvPr/>
        </p:nvSpPr>
        <p:spPr>
          <a:xfrm>
            <a:off x="1610329" y="868835"/>
            <a:ext cx="1422541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4800" b="1" spc="140" dirty="0">
                <a:latin typeface="Tahoma"/>
                <a:cs typeface="Tahoma"/>
              </a:rPr>
              <a:t>¿Dónde se pueden obtener?</a:t>
            </a:r>
            <a:endParaRPr sz="4800" dirty="0">
              <a:latin typeface="Tahoma"/>
              <a:cs typeface="Tahoma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4CBB8EA-7102-F8F7-699A-7C4FCF5D58EA}"/>
              </a:ext>
            </a:extLst>
          </p:cNvPr>
          <p:cNvSpPr txBox="1"/>
          <p:nvPr/>
        </p:nvSpPr>
        <p:spPr>
          <a:xfrm>
            <a:off x="1814945" y="2119745"/>
            <a:ext cx="9531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En las propias redes: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837720-A014-AB72-4F6B-88B627CFB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82706" y="2403110"/>
            <a:ext cx="2767824" cy="548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753860" y="7916965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7756F4D5-7BEB-ECCC-6572-082853177996}"/>
              </a:ext>
            </a:extLst>
          </p:cNvPr>
          <p:cNvSpPr txBox="1"/>
          <p:nvPr/>
        </p:nvSpPr>
        <p:spPr>
          <a:xfrm>
            <a:off x="1610329" y="868835"/>
            <a:ext cx="1422541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4800" b="1" spc="140" dirty="0">
                <a:latin typeface="Tahoma"/>
                <a:cs typeface="Tahoma"/>
              </a:rPr>
              <a:t>¿Dónde se pueden obtener?</a:t>
            </a:r>
            <a:endParaRPr sz="4800" dirty="0">
              <a:latin typeface="Tahoma"/>
              <a:cs typeface="Tahoma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4CBB8EA-7102-F8F7-699A-7C4FCF5D58EA}"/>
              </a:ext>
            </a:extLst>
          </p:cNvPr>
          <p:cNvSpPr txBox="1"/>
          <p:nvPr/>
        </p:nvSpPr>
        <p:spPr>
          <a:xfrm>
            <a:off x="1717963" y="2110722"/>
            <a:ext cx="95319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y en aplicaciones de pago.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0CD060B-EE99-4273-1103-EA9DF863A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464" y="3320475"/>
            <a:ext cx="7980535" cy="363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27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019569" y="7884785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7B6AD6A-DD3C-76BC-73B3-F3FB32826CB0}"/>
              </a:ext>
            </a:extLst>
          </p:cNvPr>
          <p:cNvSpPr txBox="1"/>
          <p:nvPr/>
        </p:nvSpPr>
        <p:spPr>
          <a:xfrm>
            <a:off x="623453" y="694749"/>
            <a:ext cx="131341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">
              <a:lnSpc>
                <a:spcPct val="100000"/>
              </a:lnSpc>
              <a:spcBef>
                <a:spcPts val="90"/>
              </a:spcBef>
            </a:pPr>
            <a:r>
              <a:rPr lang="es-ES" sz="4800" b="1" spc="140" dirty="0">
                <a:latin typeface="Tahoma"/>
                <a:cs typeface="Tahoma"/>
              </a:rPr>
              <a:t>Tipos de métricas.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965A61C-FF84-84F4-C4FD-145FD40BAE21}"/>
              </a:ext>
            </a:extLst>
          </p:cNvPr>
          <p:cNvSpPr txBox="1"/>
          <p:nvPr/>
        </p:nvSpPr>
        <p:spPr>
          <a:xfrm>
            <a:off x="623453" y="1525746"/>
            <a:ext cx="1722813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spc="2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spc="170" dirty="0">
                <a:solidFill>
                  <a:srgbClr val="FFFFFF"/>
                </a:solidFill>
                <a:latin typeface="Tahoma"/>
                <a:cs typeface="Tahoma"/>
              </a:rPr>
              <a:t>clics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dirty="0">
                <a:solidFill>
                  <a:srgbClr val="FFFFFF"/>
                </a:solidFill>
                <a:latin typeface="Tahoma"/>
                <a:cs typeface="Tahoma"/>
              </a:rPr>
              <a:t>(CTR,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spc="130" dirty="0">
                <a:solidFill>
                  <a:srgbClr val="FFFFFF"/>
                </a:solidFill>
                <a:latin typeface="Tahoma"/>
                <a:cs typeface="Tahoma"/>
              </a:rPr>
              <a:t>siglas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spc="21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spc="120" dirty="0">
                <a:solidFill>
                  <a:srgbClr val="FFFFFF"/>
                </a:solidFill>
                <a:latin typeface="Tahoma"/>
                <a:cs typeface="Tahoma"/>
              </a:rPr>
              <a:t>inglés)</a:t>
            </a:r>
            <a:endParaRPr lang="es-ES" sz="1800" dirty="0">
              <a:latin typeface="Tahoma"/>
              <a:cs typeface="Tahom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7200" spc="100" dirty="0">
                <a:solidFill>
                  <a:srgbClr val="7030A0"/>
                </a:solidFill>
                <a:latin typeface="Tahoma"/>
                <a:cs typeface="Tahoma"/>
              </a:rPr>
              <a:t>Métricas de conciencia de marca: </a:t>
            </a:r>
            <a:r>
              <a:rPr lang="es-ES" sz="7200" spc="100" dirty="0">
                <a:latin typeface="Tahoma"/>
                <a:cs typeface="Tahoma"/>
              </a:rPr>
              <a:t>alcance, impresiones, tasa de crecimiento de la audiencia y los datos demográficos, mediciones de la marca, “hashtags”.</a:t>
            </a:r>
          </a:p>
        </p:txBody>
      </p:sp>
    </p:spTree>
    <p:extLst>
      <p:ext uri="{BB962C8B-B14F-4D97-AF65-F5344CB8AC3E}">
        <p14:creationId xmlns:p14="http://schemas.microsoft.com/office/powerpoint/2010/main" val="2369152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019569" y="7884785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7B6AD6A-DD3C-76BC-73B3-F3FB32826CB0}"/>
              </a:ext>
            </a:extLst>
          </p:cNvPr>
          <p:cNvSpPr txBox="1"/>
          <p:nvPr/>
        </p:nvSpPr>
        <p:spPr>
          <a:xfrm>
            <a:off x="623453" y="694749"/>
            <a:ext cx="131341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">
              <a:lnSpc>
                <a:spcPct val="100000"/>
              </a:lnSpc>
              <a:spcBef>
                <a:spcPts val="90"/>
              </a:spcBef>
            </a:pPr>
            <a:r>
              <a:rPr lang="es-ES" sz="4800" b="1" spc="140" dirty="0">
                <a:latin typeface="Tahoma"/>
                <a:cs typeface="Tahoma"/>
              </a:rPr>
              <a:t>Tipos de métricas.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965A61C-FF84-84F4-C4FD-145FD40BAE21}"/>
              </a:ext>
            </a:extLst>
          </p:cNvPr>
          <p:cNvSpPr txBox="1"/>
          <p:nvPr/>
        </p:nvSpPr>
        <p:spPr>
          <a:xfrm>
            <a:off x="928253" y="2350775"/>
            <a:ext cx="1722813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7200" spc="100" dirty="0">
                <a:solidFill>
                  <a:srgbClr val="7030A0"/>
                </a:solidFill>
                <a:latin typeface="Tahoma"/>
                <a:cs typeface="Tahoma"/>
              </a:rPr>
              <a:t>Métricas de conciencia de participación</a:t>
            </a:r>
            <a:r>
              <a:rPr lang="es-ES" sz="7200" spc="100" dirty="0">
                <a:latin typeface="Tahoma"/>
                <a:cs typeface="Tahoma"/>
              </a:rPr>
              <a:t>: tasas de interacción, amplificación y </a:t>
            </a:r>
            <a:r>
              <a:rPr lang="es-ES" sz="7200" spc="100" dirty="0" err="1">
                <a:latin typeface="Tahoma"/>
                <a:cs typeface="Tahoma"/>
              </a:rPr>
              <a:t>viralidad</a:t>
            </a:r>
            <a:r>
              <a:rPr lang="es-ES" sz="7200" spc="100" dirty="0">
                <a:latin typeface="Tahoma"/>
                <a:cs typeface="Tahom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6136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3410EC38-ACB0-1E80-C1F3-ED20968A3345}"/>
              </a:ext>
            </a:extLst>
          </p:cNvPr>
          <p:cNvSpPr/>
          <p:nvPr/>
        </p:nvSpPr>
        <p:spPr>
          <a:xfrm>
            <a:off x="7019569" y="7884785"/>
            <a:ext cx="2780280" cy="1501200"/>
          </a:xfrm>
          <a:custGeom>
            <a:avLst/>
            <a:gdLst>
              <a:gd name="textAreaLeft" fmla="*/ 0 w 2780280"/>
              <a:gd name="textAreaRight" fmla="*/ 2780640 w 2780280"/>
              <a:gd name="textAreaTop" fmla="*/ 0 h 1501200"/>
              <a:gd name="textAreaBottom" fmla="*/ 1501560 h 1501200"/>
            </a:gdLst>
            <a:ahLst/>
            <a:cxnLst/>
            <a:rect l="textAreaLeft" t="textAreaTop" r="textAreaRight" b="textAreaBottom"/>
            <a:pathLst>
              <a:path w="2780675" h="1501564">
                <a:moveTo>
                  <a:pt x="0" y="0"/>
                </a:moveTo>
                <a:lnTo>
                  <a:pt x="2780674" y="0"/>
                </a:lnTo>
                <a:lnTo>
                  <a:pt x="2780674" y="1501564"/>
                </a:lnTo>
                <a:lnTo>
                  <a:pt x="0" y="150156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7B6AD6A-DD3C-76BC-73B3-F3FB32826CB0}"/>
              </a:ext>
            </a:extLst>
          </p:cNvPr>
          <p:cNvSpPr txBox="1"/>
          <p:nvPr/>
        </p:nvSpPr>
        <p:spPr>
          <a:xfrm>
            <a:off x="623453" y="694749"/>
            <a:ext cx="131341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590">
              <a:lnSpc>
                <a:spcPct val="100000"/>
              </a:lnSpc>
              <a:spcBef>
                <a:spcPts val="90"/>
              </a:spcBef>
            </a:pPr>
            <a:r>
              <a:rPr lang="es-ES" sz="4800" b="1" spc="140" dirty="0">
                <a:latin typeface="Tahoma"/>
                <a:cs typeface="Tahoma"/>
              </a:rPr>
              <a:t>Tipos de métricas.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965A61C-FF84-84F4-C4FD-145FD40BAE21}"/>
              </a:ext>
            </a:extLst>
          </p:cNvPr>
          <p:cNvSpPr txBox="1"/>
          <p:nvPr/>
        </p:nvSpPr>
        <p:spPr>
          <a:xfrm>
            <a:off x="623453" y="1525746"/>
            <a:ext cx="1722813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spc="25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spc="170" dirty="0">
                <a:solidFill>
                  <a:srgbClr val="FFFFFF"/>
                </a:solidFill>
                <a:latin typeface="Tahoma"/>
                <a:cs typeface="Tahoma"/>
              </a:rPr>
              <a:t>clics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dirty="0">
                <a:solidFill>
                  <a:srgbClr val="FFFFFF"/>
                </a:solidFill>
                <a:latin typeface="Tahoma"/>
                <a:cs typeface="Tahoma"/>
              </a:rPr>
              <a:t>(CTR,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spc="130" dirty="0">
                <a:solidFill>
                  <a:srgbClr val="FFFFFF"/>
                </a:solidFill>
                <a:latin typeface="Tahoma"/>
                <a:cs typeface="Tahoma"/>
              </a:rPr>
              <a:t>siglas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spc="215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lang="es-ES" sz="18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s-ES" sz="1800" spc="120" dirty="0">
                <a:solidFill>
                  <a:srgbClr val="FFFFFF"/>
                </a:solidFill>
                <a:latin typeface="Tahoma"/>
                <a:cs typeface="Tahoma"/>
              </a:rPr>
              <a:t>inglés)</a:t>
            </a:r>
            <a:endParaRPr lang="es-ES" sz="1800" dirty="0">
              <a:latin typeface="Tahoma"/>
              <a:cs typeface="Tahom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6000" spc="100" dirty="0">
                <a:solidFill>
                  <a:srgbClr val="7030A0"/>
                </a:solidFill>
                <a:latin typeface="Tahoma"/>
                <a:cs typeface="Tahoma"/>
              </a:rPr>
              <a:t>Métricas de conciencia de conversiones: </a:t>
            </a:r>
            <a:r>
              <a:rPr lang="es-ES" sz="6000" spc="100" dirty="0">
                <a:latin typeface="Tahoma"/>
                <a:cs typeface="Tahoma"/>
              </a:rPr>
              <a:t>tasa de clics (CTR), costo por “clic” (CTC) y costo por mil impresiones (CPM).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E69491F-1F19-99D8-9548-625E556BD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601" y="5247661"/>
            <a:ext cx="5419814" cy="205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44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roup 6"/>
          <p:cNvGrpSpPr/>
          <p:nvPr/>
        </p:nvGrpSpPr>
        <p:grpSpPr>
          <a:xfrm>
            <a:off x="9780120" y="7021080"/>
            <a:ext cx="6771960" cy="1172520"/>
            <a:chOff x="9780120" y="7021080"/>
            <a:chExt cx="6771960" cy="1172520"/>
          </a:xfrm>
        </p:grpSpPr>
        <p:sp>
          <p:nvSpPr>
            <p:cNvPr id="250" name="TextBox 7"/>
            <p:cNvSpPr/>
            <p:nvPr/>
          </p:nvSpPr>
          <p:spPr>
            <a:xfrm>
              <a:off x="10923480" y="7021080"/>
              <a:ext cx="5628600" cy="1172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 defTabSz="914400">
                <a:lnSpc>
                  <a:spcPts val="3078"/>
                </a:lnSpc>
              </a:pPr>
              <a:r>
                <a:rPr lang="en-US" sz="2200" b="0" strike="noStrike" spc="-1">
                  <a:solidFill>
                    <a:srgbClr val="000000"/>
                  </a:solidFill>
                  <a:latin typeface="TT Fors"/>
                </a:rPr>
                <a:t>www.zamasmercados.es</a:t>
              </a:r>
              <a:endParaRPr lang="es-ES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ts val="3078"/>
                </a:lnSpc>
              </a:pPr>
              <a:r>
                <a:rPr lang="en-US" sz="2200" b="0" strike="noStrike" spc="-1">
                  <a:solidFill>
                    <a:srgbClr val="000000"/>
                  </a:solidFill>
                  <a:latin typeface="TT Fors"/>
                </a:rPr>
                <a:t>gerencia@zamasmercados.es</a:t>
              </a:r>
              <a:endParaRPr lang="es-ES" sz="2200" b="0" strike="noStrike" spc="-1">
                <a:solidFill>
                  <a:srgbClr val="000000"/>
                </a:solidFill>
                <a:latin typeface="Arial"/>
              </a:endParaRPr>
            </a:p>
            <a:p>
              <a:pPr algn="ctr" defTabSz="914400">
                <a:lnSpc>
                  <a:spcPts val="3078"/>
                </a:lnSpc>
              </a:pPr>
              <a:r>
                <a:rPr lang="en-US" sz="2200" b="0" strike="noStrike" spc="-1">
                  <a:solidFill>
                    <a:srgbClr val="000000"/>
                  </a:solidFill>
                  <a:latin typeface="TT Fors"/>
                </a:rPr>
                <a:t>@zamasmercados</a:t>
              </a:r>
              <a:endParaRPr lang="es-ES" sz="22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1" name="Freeform 8"/>
            <p:cNvSpPr/>
            <p:nvPr/>
          </p:nvSpPr>
          <p:spPr>
            <a:xfrm>
              <a:off x="12114000" y="7852320"/>
              <a:ext cx="312480" cy="312480"/>
            </a:xfrm>
            <a:custGeom>
              <a:avLst/>
              <a:gdLst>
                <a:gd name="textAreaLeft" fmla="*/ 0 w 312480"/>
                <a:gd name="textAreaRight" fmla="*/ 312840 w 312480"/>
                <a:gd name="textAreaTop" fmla="*/ 0 h 312480"/>
                <a:gd name="textAreaBottom" fmla="*/ 312840 h 312480"/>
              </a:gdLst>
              <a:ahLst/>
              <a:cxnLst/>
              <a:rect l="textAreaLeft" t="textAreaTop" r="textAreaRight" b="textAreaBottom"/>
              <a:pathLst>
                <a:path w="417140" h="417140">
                  <a:moveTo>
                    <a:pt x="0" y="0"/>
                  </a:moveTo>
                  <a:lnTo>
                    <a:pt x="417140" y="0"/>
                  </a:lnTo>
                  <a:lnTo>
                    <a:pt x="417140" y="417140"/>
                  </a:lnTo>
                  <a:lnTo>
                    <a:pt x="0" y="41714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2" name="Freeform 9"/>
            <p:cNvSpPr/>
            <p:nvPr/>
          </p:nvSpPr>
          <p:spPr>
            <a:xfrm>
              <a:off x="9780120" y="7105320"/>
              <a:ext cx="1859400" cy="1004040"/>
            </a:xfrm>
            <a:custGeom>
              <a:avLst/>
              <a:gdLst>
                <a:gd name="textAreaLeft" fmla="*/ 0 w 1859400"/>
                <a:gd name="textAreaRight" fmla="*/ 1859760 w 1859400"/>
                <a:gd name="textAreaTop" fmla="*/ 0 h 1004040"/>
                <a:gd name="textAreaBottom" fmla="*/ 1004400 h 1004040"/>
              </a:gdLst>
              <a:ahLst/>
              <a:cxnLst/>
              <a:rect l="textAreaLeft" t="textAreaTop" r="textAreaRight" b="textAreaBottom"/>
              <a:pathLst>
                <a:path w="2479854" h="1339121">
                  <a:moveTo>
                    <a:pt x="0" y="0"/>
                  </a:moveTo>
                  <a:lnTo>
                    <a:pt x="2479854" y="0"/>
                  </a:lnTo>
                  <a:lnTo>
                    <a:pt x="2479854" y="1339121"/>
                  </a:lnTo>
                  <a:lnTo>
                    <a:pt x="0" y="133912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endParaRPr lang="es-ES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57" name="TextBox 14"/>
          <p:cNvSpPr/>
          <p:nvPr/>
        </p:nvSpPr>
        <p:spPr>
          <a:xfrm>
            <a:off x="3076920" y="4549680"/>
            <a:ext cx="12133800" cy="101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914400">
              <a:lnSpc>
                <a:spcPts val="7999"/>
              </a:lnSpc>
            </a:pPr>
            <a:r>
              <a:rPr lang="en-US" sz="8000" b="0" strike="noStrike" spc="-401">
                <a:solidFill>
                  <a:srgbClr val="000000"/>
                </a:solidFill>
                <a:latin typeface="TT Norms Bold"/>
              </a:rPr>
              <a:t>Muchas gracias</a:t>
            </a:r>
            <a:endParaRPr lang="es-ES" sz="80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58" name="Group 15"/>
          <p:cNvGrpSpPr/>
          <p:nvPr/>
        </p:nvGrpSpPr>
        <p:grpSpPr>
          <a:xfrm>
            <a:off x="762120" y="532800"/>
            <a:ext cx="5255280" cy="590271"/>
            <a:chOff x="762120" y="532800"/>
            <a:chExt cx="5255280" cy="590271"/>
          </a:xfrm>
        </p:grpSpPr>
        <p:sp>
          <p:nvSpPr>
            <p:cNvPr id="259" name="TextBox 16"/>
            <p:cNvSpPr/>
            <p:nvPr/>
          </p:nvSpPr>
          <p:spPr>
            <a:xfrm>
              <a:off x="762120" y="532800"/>
              <a:ext cx="3142440" cy="322139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defTabSz="914400">
                <a:lnSpc>
                  <a:spcPts val="2659"/>
                </a:lnSpc>
              </a:pPr>
              <a:r>
                <a:rPr lang="en-US" sz="1900" spc="-1" dirty="0">
                  <a:solidFill>
                    <a:srgbClr val="000000"/>
                  </a:solidFill>
                  <a:latin typeface="TT Fors Bold"/>
                </a:rPr>
                <a:t>José Luís Alcázar Rodríguez</a:t>
              </a:r>
              <a:endParaRPr lang="es-ES" sz="19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0" name="TextBox 17"/>
            <p:cNvSpPr/>
            <p:nvPr/>
          </p:nvSpPr>
          <p:spPr>
            <a:xfrm>
              <a:off x="762120" y="858960"/>
              <a:ext cx="5255280" cy="264111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just" defTabSz="914400">
                <a:lnSpc>
                  <a:spcPts val="2239"/>
                </a:lnSpc>
              </a:pPr>
              <a:endParaRPr lang="es-ES" sz="1600" b="0" strike="noStrike" spc="-1" dirty="0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C5C70EDA-D206-C5FF-28B1-CD6769CD4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0367" y="7315826"/>
            <a:ext cx="2768354" cy="793534"/>
          </a:xfrm>
          <a:prstGeom prst="rect">
            <a:avLst/>
          </a:prstGeom>
        </p:spPr>
      </p:pic>
      <p:sp>
        <p:nvSpPr>
          <p:cNvPr id="3" name="CuadroTexto 3">
            <a:extLst>
              <a:ext uri="{FF2B5EF4-FFF2-40B4-BE49-F238E27FC236}">
                <a16:creationId xmlns:a16="http://schemas.microsoft.com/office/drawing/2014/main" id="{3F753A34-A40F-5C26-4CC3-1C097CC1A4E7}"/>
              </a:ext>
            </a:extLst>
          </p:cNvPr>
          <p:cNvSpPr txBox="1"/>
          <p:nvPr/>
        </p:nvSpPr>
        <p:spPr>
          <a:xfrm>
            <a:off x="5915674" y="9325554"/>
            <a:ext cx="121341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sz="1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 colaboración con la Di­rección General de Comercio, Ferias y Artesanía del Gobierno de Aragón mediante la convocatoria de ayudas a la promoción, dinamización y digitalización del comercio minorista en 2024.</a:t>
            </a:r>
            <a:endParaRPr lang="es-E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274</Words>
  <Application>Microsoft Office PowerPoint</Application>
  <PresentationFormat>Personalizado</PresentationFormat>
  <Paragraphs>27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11</vt:i4>
      </vt:variant>
      <vt:variant>
        <vt:lpstr>Títulos de diapositiva</vt:lpstr>
      </vt:variant>
      <vt:variant>
        <vt:i4>9</vt:i4>
      </vt:variant>
    </vt:vector>
  </HeadingPairs>
  <TitlesOfParts>
    <vt:vector size="29" baseType="lpstr">
      <vt:lpstr>Arial</vt:lpstr>
      <vt:lpstr>Calibri</vt:lpstr>
      <vt:lpstr>Symbol</vt:lpstr>
      <vt:lpstr>Tahoma</vt:lpstr>
      <vt:lpstr>Times New Roman</vt:lpstr>
      <vt:lpstr>TT Fors</vt:lpstr>
      <vt:lpstr>TT Fors Bold</vt:lpstr>
      <vt:lpstr>TT Norms Bold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Presentación de PowerPoint</vt:lpstr>
      <vt:lpstr>¿Cómo se miden los resultados en las redes?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Alfonso Martínez</dc:title>
  <dc:subject/>
  <dc:creator/>
  <dc:description/>
  <cp:lastModifiedBy>Ana Burgos</cp:lastModifiedBy>
  <cp:revision>5</cp:revision>
  <dcterms:created xsi:type="dcterms:W3CDTF">2006-08-16T00:00:00Z</dcterms:created>
  <dcterms:modified xsi:type="dcterms:W3CDTF">2024-09-25T11:32:54Z</dcterms:modified>
  <dc:identifier>DAGEu_K9cSg</dc:identifier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