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slideLayouts/slideLayout11.xml" ContentType="application/vnd.openxmlformats-officedocument.presentationml.slideLayout+xml"/>
  <Override PartName="/ppt/theme/theme10.xml" ContentType="application/vnd.openxmlformats-officedocument.theme+xml"/>
  <Override PartName="/ppt/slideLayouts/slideLayout12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sldIdLst>
    <p:sldId id="256" r:id="rId12"/>
    <p:sldId id="264" r:id="rId13"/>
    <p:sldId id="265" r:id="rId14"/>
    <p:sldId id="266" r:id="rId15"/>
    <p:sldId id="267" r:id="rId16"/>
    <p:sldId id="268" r:id="rId17"/>
    <p:sldId id="263" r:id="rId18"/>
  </p:sldIdLst>
  <p:sldSz cx="18288000" cy="1028700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10" Type="http://schemas.openxmlformats.org/officeDocument/2006/relationships/slideMaster" Target="slideMasters/slideMaster10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FB8F359-F31E-45C2-A10B-98FA4CB185C8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3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6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1218EC3A-DA4E-40FD-B7DB-0F7A715AC44A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F2B5D828-F705-46EE-858C-14D1F46EF319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2B30911-D011-47D9-9344-E8FA488580D0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E860C8D-F48B-4352-AEA9-051543983EE9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C0ED400-BB29-4837-8B36-1D6B93F6E143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DB502C60-244D-464C-AA6E-272A66A00304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901A4A5-3A97-4DA1-B988-FC13DA06F28F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1AD3A069-87CD-42CA-B257-55B16834F8BC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61FAACD6-73AF-46F4-B8DB-027120B7D61F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2B955A10-9B3B-4A21-897F-5B4017982DE1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1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FA46111-F07F-4E88-8A63-C51B5ABEFB2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53121E0-E677-498A-A288-4B34578E00A0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Séptimo nivel del esquema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BECD690-6DB0-4AA2-B39B-1827FB209CED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381E254-3AC7-4D28-B0EB-E90D3AC401F1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6D4BAA6-ABFB-4AB1-807E-43603952605A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8229B08-6122-404E-AFA0-6273D6FE674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4000" b="1" strike="noStrike" cap="all" spc="-1">
                <a:solidFill>
                  <a:schemeClr val="dk1"/>
                </a:solidFill>
                <a:latin typeface="Calibri"/>
              </a:rPr>
              <a:t>Click to edit Master title style</a:t>
            </a:r>
            <a:endParaRPr lang="en-US" sz="4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Click to edit Master text styles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A3B9A98-CFFC-48E2-8980-04B6B1F33F1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E4DA37A-321C-4E68-8E39-03B6ECE1228A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8F7F803-22AD-4136-BAEB-E8A2B4A1537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7E4609E-454B-4E56-8ECC-62CA85BB3AB2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F6F836E-BB28-4A17-90A8-D011B505AEC6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Pulse para editar el formato del texto de título</a:t>
            </a: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reeform 10"/>
          <p:cNvSpPr/>
          <p:nvPr/>
        </p:nvSpPr>
        <p:spPr>
          <a:xfrm>
            <a:off x="6039720" y="7461360"/>
            <a:ext cx="3593520" cy="1796760"/>
          </a:xfrm>
          <a:custGeom>
            <a:avLst/>
            <a:gdLst>
              <a:gd name="textAreaLeft" fmla="*/ 0 w 3593520"/>
              <a:gd name="textAreaRight" fmla="*/ 3593880 w 3593520"/>
              <a:gd name="textAreaTop" fmla="*/ 0 h 1796760"/>
              <a:gd name="textAreaBottom" fmla="*/ 1797120 h 1796760"/>
            </a:gdLst>
            <a:ahLst/>
            <a:cxnLst/>
            <a:rect l="textAreaLeft" t="textAreaTop" r="textAreaRight" b="textAreaBottom"/>
            <a:pathLst>
              <a:path w="3593929" h="1796965">
                <a:moveTo>
                  <a:pt x="0" y="0"/>
                </a:moveTo>
                <a:lnTo>
                  <a:pt x="3593929" y="0"/>
                </a:lnTo>
                <a:lnTo>
                  <a:pt x="3593929" y="1796965"/>
                </a:lnTo>
                <a:lnTo>
                  <a:pt x="0" y="17969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TextBox 12"/>
          <p:cNvSpPr/>
          <p:nvPr/>
        </p:nvSpPr>
        <p:spPr>
          <a:xfrm>
            <a:off x="762120" y="532800"/>
            <a:ext cx="3142440" cy="32213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659"/>
              </a:lnSpc>
            </a:pPr>
            <a:r>
              <a:rPr lang="en-US" sz="1900" spc="-1" dirty="0">
                <a:solidFill>
                  <a:srgbClr val="000000"/>
                </a:solidFill>
                <a:latin typeface="TT Fors Bold"/>
              </a:rPr>
              <a:t>José Luís Alcázar Rodríguez</a:t>
            </a:r>
            <a:endParaRPr lang="es-ES" sz="19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Box 14"/>
          <p:cNvSpPr/>
          <p:nvPr/>
        </p:nvSpPr>
        <p:spPr>
          <a:xfrm>
            <a:off x="1346580" y="2183400"/>
            <a:ext cx="15594840" cy="25728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9998"/>
              </a:lnSpc>
            </a:pPr>
            <a:r>
              <a:rPr lang="en-US" sz="10000" spc="-500" dirty="0" err="1">
                <a:solidFill>
                  <a:srgbClr val="000000"/>
                </a:solidFill>
                <a:latin typeface="TT Norms Bold"/>
              </a:rPr>
              <a:t>Aplicación</a:t>
            </a:r>
            <a:r>
              <a:rPr lang="en-US" sz="10000" spc="-500" dirty="0">
                <a:solidFill>
                  <a:srgbClr val="000000"/>
                </a:solidFill>
                <a:latin typeface="TT Norms Bold"/>
              </a:rPr>
              <a:t> de ChatGPT para la </a:t>
            </a:r>
            <a:r>
              <a:rPr lang="en-US" sz="10000" spc="-500" dirty="0" err="1">
                <a:solidFill>
                  <a:srgbClr val="000000"/>
                </a:solidFill>
                <a:latin typeface="TT Norms Bold"/>
              </a:rPr>
              <a:t>estrategia</a:t>
            </a:r>
            <a:r>
              <a:rPr lang="en-US" sz="10000" spc="-500" dirty="0">
                <a:solidFill>
                  <a:srgbClr val="000000"/>
                </a:solidFill>
                <a:latin typeface="TT Norms Bold"/>
              </a:rPr>
              <a:t> digital.</a:t>
            </a:r>
            <a:endParaRPr lang="es-ES" sz="10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TextBox 15"/>
          <p:cNvSpPr/>
          <p:nvPr/>
        </p:nvSpPr>
        <p:spPr>
          <a:xfrm>
            <a:off x="14729400" y="9410760"/>
            <a:ext cx="279648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520"/>
              </a:lnSpc>
            </a:pPr>
            <a:r>
              <a:rPr lang="en-US" sz="1800" b="0" strike="noStrike" spc="-1" dirty="0">
                <a:solidFill>
                  <a:srgbClr val="ED1E25"/>
                </a:solidFill>
                <a:latin typeface="TT Fors Bold"/>
              </a:rPr>
              <a:t>BIENVENID@S</a:t>
            </a:r>
            <a:endParaRPr lang="es-E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6C3D7C-51FF-4C29-C6D8-D14273480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1823" y="532800"/>
            <a:ext cx="1871634" cy="5364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343891" y="925920"/>
            <a:ext cx="16223672" cy="1171439"/>
          </a:xfrm>
          <a:prstGeom prst="rect">
            <a:avLst/>
          </a:prstGeom>
        </p:spPr>
        <p:txBody>
          <a:bodyPr vert="horz" wrap="square" lIns="0" tIns="263426" rIns="0" bIns="0" rtlCol="0" anchor="ctr">
            <a:spAutoFit/>
          </a:bodyPr>
          <a:lstStyle/>
          <a:p>
            <a:pPr marL="17860" marR="7144">
              <a:lnSpc>
                <a:spcPts val="8128"/>
              </a:lnSpc>
              <a:spcBef>
                <a:spcPts val="2074"/>
              </a:spcBef>
            </a:pPr>
            <a:r>
              <a:rPr lang="es-ES" sz="4800" spc="140" dirty="0">
                <a:solidFill>
                  <a:schemeClr val="tx1"/>
                </a:solidFill>
                <a:ea typeface="+mn-ea"/>
              </a:rPr>
              <a:t>¿Qué es </a:t>
            </a:r>
            <a:r>
              <a:rPr lang="es-ES" sz="4800" spc="140" dirty="0" err="1">
                <a:solidFill>
                  <a:schemeClr val="tx1"/>
                </a:solidFill>
                <a:ea typeface="+mn-ea"/>
              </a:rPr>
              <a:t>ChatGPT</a:t>
            </a:r>
            <a:r>
              <a:rPr lang="es-ES" sz="4800" spc="140" dirty="0">
                <a:solidFill>
                  <a:schemeClr val="tx1"/>
                </a:solidFill>
                <a:ea typeface="+mn-ea"/>
              </a:rPr>
              <a:t>? </a:t>
            </a:r>
            <a:endParaRPr sz="4800" spc="140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753680" y="7274160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03F18B-7ECF-01B0-8FF5-62EF141C8EEB}"/>
              </a:ext>
            </a:extLst>
          </p:cNvPr>
          <p:cNvSpPr txBox="1"/>
          <p:nvPr/>
        </p:nvSpPr>
        <p:spPr>
          <a:xfrm>
            <a:off x="1343891" y="3012840"/>
            <a:ext cx="156972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000" dirty="0" err="1"/>
              <a:t>ChatGPT</a:t>
            </a:r>
            <a:r>
              <a:rPr lang="es-ES" sz="4000" dirty="0"/>
              <a:t> es un modelo de lenguaje desarrollado por </a:t>
            </a:r>
            <a:r>
              <a:rPr lang="es-ES" sz="4000" dirty="0" err="1"/>
              <a:t>OpenAI</a:t>
            </a:r>
            <a:r>
              <a:rPr lang="es-ES" sz="4000" dirty="0"/>
              <a:t> basado en la arquitectura GPT-4. Utiliza inteligencia artificial para generar y comprender texto, respondiendo a preguntas, completando tareas de redacción y asistiendo en la creación de contenido.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343891" y="925920"/>
            <a:ext cx="16223672" cy="1171439"/>
          </a:xfrm>
          <a:prstGeom prst="rect">
            <a:avLst/>
          </a:prstGeom>
        </p:spPr>
        <p:txBody>
          <a:bodyPr vert="horz" wrap="square" lIns="0" tIns="263426" rIns="0" bIns="0" rtlCol="0" anchor="ctr">
            <a:spAutoFit/>
          </a:bodyPr>
          <a:lstStyle/>
          <a:p>
            <a:pPr marL="17860" marR="7144">
              <a:lnSpc>
                <a:spcPts val="8128"/>
              </a:lnSpc>
              <a:spcBef>
                <a:spcPts val="2074"/>
              </a:spcBef>
            </a:pPr>
            <a:r>
              <a:rPr lang="es-ES" sz="4800" spc="140" dirty="0">
                <a:solidFill>
                  <a:schemeClr val="tx1"/>
                </a:solidFill>
                <a:ea typeface="+mn-ea"/>
              </a:rPr>
              <a:t>Capacidades</a:t>
            </a:r>
            <a:endParaRPr sz="4800" spc="140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753680" y="7274160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03F18B-7ECF-01B0-8FF5-62EF141C8EEB}"/>
              </a:ext>
            </a:extLst>
          </p:cNvPr>
          <p:cNvSpPr txBox="1"/>
          <p:nvPr/>
        </p:nvSpPr>
        <p:spPr>
          <a:xfrm>
            <a:off x="1219199" y="2805879"/>
            <a:ext cx="16777856" cy="3525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5400" dirty="0" err="1"/>
              <a:t>Redacción</a:t>
            </a:r>
            <a:r>
              <a:rPr lang="pt-BR" sz="5400" dirty="0"/>
              <a:t> automática de textos (artículos, entradas, </a:t>
            </a:r>
            <a:r>
              <a:rPr lang="pt-BR" sz="5400" dirty="0" err="1"/>
              <a:t>correos</a:t>
            </a:r>
            <a:r>
              <a:rPr lang="pt-BR" sz="5400" dirty="0"/>
              <a:t> electrónicos, etc.).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5400" dirty="0" err="1"/>
              <a:t>Optiminzación</a:t>
            </a:r>
            <a:r>
              <a:rPr lang="pt-BR" sz="5400" dirty="0"/>
              <a:t> de </a:t>
            </a:r>
            <a:r>
              <a:rPr lang="pt-BR" sz="5400" dirty="0" err="1"/>
              <a:t>contenidos</a:t>
            </a:r>
            <a:r>
              <a:rPr lang="pt-BR" sz="5400" dirty="0"/>
              <a:t> para </a:t>
            </a:r>
            <a:r>
              <a:rPr lang="pt-BR" sz="5400" dirty="0" err="1"/>
              <a:t>posicionamiento</a:t>
            </a:r>
            <a:r>
              <a:rPr lang="pt-BR" sz="54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5400" dirty="0" err="1"/>
              <a:t>Asitencia</a:t>
            </a:r>
            <a:r>
              <a:rPr lang="pt-BR" sz="5400" dirty="0"/>
              <a:t> em marketing digital y </a:t>
            </a:r>
            <a:r>
              <a:rPr lang="pt-BR" sz="5400" dirty="0" err="1"/>
              <a:t>atención</a:t>
            </a:r>
            <a:r>
              <a:rPr lang="pt-BR" sz="5400" dirty="0"/>
              <a:t> al cliente.</a:t>
            </a:r>
          </a:p>
        </p:txBody>
      </p:sp>
    </p:spTree>
    <p:extLst>
      <p:ext uri="{BB962C8B-B14F-4D97-AF65-F5344CB8AC3E}">
        <p14:creationId xmlns:p14="http://schemas.microsoft.com/office/powerpoint/2010/main" val="1588298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343891" y="925920"/>
            <a:ext cx="16223672" cy="1171439"/>
          </a:xfrm>
          <a:prstGeom prst="rect">
            <a:avLst/>
          </a:prstGeom>
        </p:spPr>
        <p:txBody>
          <a:bodyPr vert="horz" wrap="square" lIns="0" tIns="263426" rIns="0" bIns="0" rtlCol="0" anchor="ctr">
            <a:spAutoFit/>
          </a:bodyPr>
          <a:lstStyle/>
          <a:p>
            <a:pPr marL="17860" marR="7144">
              <a:lnSpc>
                <a:spcPts val="8128"/>
              </a:lnSpc>
              <a:spcBef>
                <a:spcPts val="2074"/>
              </a:spcBef>
            </a:pPr>
            <a:r>
              <a:rPr lang="es-ES" sz="4800" spc="140" dirty="0">
                <a:solidFill>
                  <a:schemeClr val="tx1"/>
                </a:solidFill>
                <a:ea typeface="+mn-ea"/>
              </a:rPr>
              <a:t>¿Qué es un “</a:t>
            </a:r>
            <a:r>
              <a:rPr lang="es-ES" sz="4800" spc="140" dirty="0" err="1">
                <a:solidFill>
                  <a:schemeClr val="tx1"/>
                </a:solidFill>
                <a:ea typeface="+mn-ea"/>
              </a:rPr>
              <a:t>promt</a:t>
            </a:r>
            <a:r>
              <a:rPr lang="es-ES" sz="4800" spc="140" dirty="0">
                <a:solidFill>
                  <a:schemeClr val="tx1"/>
                </a:solidFill>
                <a:ea typeface="+mn-ea"/>
              </a:rPr>
              <a:t>” en </a:t>
            </a:r>
            <a:r>
              <a:rPr lang="es-ES" sz="4800" spc="140" dirty="0" err="1">
                <a:solidFill>
                  <a:schemeClr val="tx1"/>
                </a:solidFill>
                <a:ea typeface="+mn-ea"/>
              </a:rPr>
              <a:t>ChatGpt</a:t>
            </a:r>
            <a:r>
              <a:rPr lang="es-ES" sz="4800" spc="140" dirty="0">
                <a:solidFill>
                  <a:schemeClr val="tx1"/>
                </a:solidFill>
                <a:ea typeface="+mn-ea"/>
              </a:rPr>
              <a:t>?</a:t>
            </a:r>
            <a:endParaRPr sz="4800" spc="140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753680" y="7274160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03F18B-7ECF-01B0-8FF5-62EF141C8EEB}"/>
              </a:ext>
            </a:extLst>
          </p:cNvPr>
          <p:cNvSpPr txBox="1"/>
          <p:nvPr/>
        </p:nvSpPr>
        <p:spPr>
          <a:xfrm>
            <a:off x="1177635" y="2805879"/>
            <a:ext cx="1677785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5400" dirty="0"/>
              <a:t>Una entrada para pedir una </a:t>
            </a:r>
            <a:r>
              <a:rPr lang="pt-BR" sz="5400" dirty="0" err="1"/>
              <a:t>respuesta</a:t>
            </a:r>
            <a:r>
              <a:rPr lang="pt-BR" sz="5400" dirty="0"/>
              <a:t>. </a:t>
            </a:r>
          </a:p>
          <a:p>
            <a:endParaRPr lang="pt-BR" sz="5400" dirty="0"/>
          </a:p>
          <a:p>
            <a:r>
              <a:rPr lang="pt-BR" sz="5400" i="1" dirty="0" err="1"/>
              <a:t>Ejemplo</a:t>
            </a:r>
            <a:r>
              <a:rPr lang="pt-BR" sz="5400" i="1" dirty="0"/>
              <a:t>: ¿</a:t>
            </a:r>
            <a:r>
              <a:rPr lang="pt-BR" sz="5400" i="1" dirty="0" err="1"/>
              <a:t>En</a:t>
            </a:r>
            <a:r>
              <a:rPr lang="pt-BR" sz="5400" i="1" dirty="0"/>
              <a:t> </a:t>
            </a:r>
            <a:r>
              <a:rPr lang="pt-BR" sz="5400" i="1" dirty="0" err="1"/>
              <a:t>qué</a:t>
            </a:r>
            <a:r>
              <a:rPr lang="pt-BR" sz="5400" i="1" dirty="0"/>
              <a:t> se diferencia </a:t>
            </a:r>
            <a:r>
              <a:rPr lang="pt-BR" sz="5400" i="1" dirty="0" err="1"/>
              <a:t>un</a:t>
            </a:r>
            <a:r>
              <a:rPr lang="pt-BR" sz="5400" i="1" dirty="0"/>
              <a:t> </a:t>
            </a:r>
            <a:r>
              <a:rPr lang="pt-BR" sz="5400" i="1" dirty="0" err="1"/>
              <a:t>puesto</a:t>
            </a:r>
            <a:r>
              <a:rPr lang="pt-BR" sz="5400" i="1" dirty="0"/>
              <a:t> de mercado de </a:t>
            </a:r>
            <a:r>
              <a:rPr lang="pt-BR" sz="5400" i="1" dirty="0" err="1"/>
              <a:t>un</a:t>
            </a:r>
            <a:r>
              <a:rPr lang="pt-BR" sz="5400" i="1" dirty="0"/>
              <a:t> supermercado?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5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43775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343891" y="406547"/>
            <a:ext cx="16223672" cy="2210185"/>
          </a:xfrm>
          <a:prstGeom prst="rect">
            <a:avLst/>
          </a:prstGeom>
        </p:spPr>
        <p:txBody>
          <a:bodyPr vert="horz" wrap="square" lIns="0" tIns="263426" rIns="0" bIns="0" rtlCol="0" anchor="ctr">
            <a:spAutoFit/>
          </a:bodyPr>
          <a:lstStyle/>
          <a:p>
            <a:pPr marL="17860" marR="7144">
              <a:lnSpc>
                <a:spcPts val="8128"/>
              </a:lnSpc>
              <a:spcBef>
                <a:spcPts val="2074"/>
              </a:spcBef>
            </a:pPr>
            <a:r>
              <a:rPr lang="es-ES" sz="4800" spc="140" dirty="0">
                <a:solidFill>
                  <a:schemeClr val="tx1"/>
                </a:solidFill>
                <a:ea typeface="+mn-ea"/>
              </a:rPr>
              <a:t>¿Cómo pedirle una respuesta a </a:t>
            </a:r>
            <a:r>
              <a:rPr lang="es-ES" sz="4800" spc="140" dirty="0" err="1">
                <a:solidFill>
                  <a:schemeClr val="tx1"/>
                </a:solidFill>
                <a:ea typeface="+mn-ea"/>
              </a:rPr>
              <a:t>ChatGpt</a:t>
            </a:r>
            <a:r>
              <a:rPr lang="es-ES" sz="4800" spc="140" dirty="0">
                <a:solidFill>
                  <a:schemeClr val="tx1"/>
                </a:solidFill>
                <a:ea typeface="+mn-ea"/>
              </a:rPr>
              <a:t> de una manera eficaz y eficiente?</a:t>
            </a:r>
            <a:endParaRPr sz="4800" spc="140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753680" y="7274160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03F18B-7ECF-01B0-8FF5-62EF141C8EEB}"/>
              </a:ext>
            </a:extLst>
          </p:cNvPr>
          <p:cNvSpPr txBox="1"/>
          <p:nvPr/>
        </p:nvSpPr>
        <p:spPr>
          <a:xfrm>
            <a:off x="1177635" y="2805879"/>
            <a:ext cx="1677785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Tx/>
              <a:buChar char="-"/>
            </a:pPr>
            <a:r>
              <a:rPr lang="pt-BR" sz="5400" dirty="0"/>
              <a:t>Formular uma pregunta clara y específica.</a:t>
            </a:r>
          </a:p>
          <a:p>
            <a:pPr marL="685800" indent="-685800">
              <a:buFontTx/>
              <a:buChar char="-"/>
            </a:pPr>
            <a:r>
              <a:rPr lang="pt-BR" sz="5400" dirty="0" err="1"/>
              <a:t>Añadir</a:t>
            </a:r>
            <a:r>
              <a:rPr lang="pt-BR" sz="5400" dirty="0"/>
              <a:t> elementos que </a:t>
            </a:r>
            <a:r>
              <a:rPr lang="pt-BR" sz="5400" dirty="0" err="1"/>
              <a:t>centren</a:t>
            </a:r>
            <a:r>
              <a:rPr lang="pt-BR" sz="5400" dirty="0"/>
              <a:t> </a:t>
            </a:r>
            <a:r>
              <a:rPr lang="pt-BR" sz="5400" dirty="0" err="1"/>
              <a:t>la</a:t>
            </a:r>
            <a:r>
              <a:rPr lang="pt-BR" sz="5400" dirty="0"/>
              <a:t> </a:t>
            </a:r>
            <a:r>
              <a:rPr lang="pt-BR" sz="5400" dirty="0" err="1"/>
              <a:t>respuesta</a:t>
            </a:r>
            <a:r>
              <a:rPr lang="pt-BR" sz="5400" dirty="0"/>
              <a:t>, </a:t>
            </a:r>
            <a:r>
              <a:rPr lang="pt-BR" sz="5400" dirty="0" err="1"/>
              <a:t>ejemplo</a:t>
            </a:r>
            <a:r>
              <a:rPr lang="pt-BR" sz="5400" dirty="0"/>
              <a:t>: hábitos de consumo de </a:t>
            </a:r>
            <a:r>
              <a:rPr lang="pt-BR" sz="5400" dirty="0" err="1"/>
              <a:t>las</a:t>
            </a:r>
            <a:r>
              <a:rPr lang="pt-BR" sz="5400" dirty="0"/>
              <a:t> personas de más de 65 </a:t>
            </a:r>
            <a:r>
              <a:rPr lang="pt-BR" sz="5400" dirty="0" err="1"/>
              <a:t>años</a:t>
            </a:r>
            <a:r>
              <a:rPr lang="pt-BR" sz="5400" dirty="0"/>
              <a:t> em </a:t>
            </a:r>
            <a:r>
              <a:rPr lang="pt-BR" sz="5400" dirty="0" err="1"/>
              <a:t>establecimientos</a:t>
            </a:r>
            <a:r>
              <a:rPr lang="pt-BR" sz="5400" dirty="0"/>
              <a:t> de </a:t>
            </a:r>
            <a:r>
              <a:rPr lang="pt-BR" sz="5400" dirty="0" err="1"/>
              <a:t>alimentación</a:t>
            </a:r>
            <a:r>
              <a:rPr lang="pt-BR" sz="5400" dirty="0"/>
              <a:t> </a:t>
            </a:r>
            <a:r>
              <a:rPr lang="pt-BR" sz="5400" dirty="0" err="1"/>
              <a:t>en</a:t>
            </a:r>
            <a:r>
              <a:rPr lang="pt-BR" sz="5400" dirty="0"/>
              <a:t> </a:t>
            </a:r>
            <a:r>
              <a:rPr lang="pt-BR" sz="5400" dirty="0" err="1"/>
              <a:t>España</a:t>
            </a:r>
            <a:r>
              <a:rPr lang="pt-BR" sz="54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5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2282796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343891" y="406547"/>
            <a:ext cx="16223672" cy="2210185"/>
          </a:xfrm>
          <a:prstGeom prst="rect">
            <a:avLst/>
          </a:prstGeom>
        </p:spPr>
        <p:txBody>
          <a:bodyPr vert="horz" wrap="square" lIns="0" tIns="263426" rIns="0" bIns="0" rtlCol="0" anchor="ctr">
            <a:spAutoFit/>
          </a:bodyPr>
          <a:lstStyle/>
          <a:p>
            <a:pPr marL="17860" marR="7144">
              <a:lnSpc>
                <a:spcPts val="8128"/>
              </a:lnSpc>
              <a:spcBef>
                <a:spcPts val="2074"/>
              </a:spcBef>
            </a:pPr>
            <a:r>
              <a:rPr lang="es-ES" sz="4800" spc="140" dirty="0">
                <a:solidFill>
                  <a:schemeClr val="tx1"/>
                </a:solidFill>
                <a:ea typeface="+mn-ea"/>
              </a:rPr>
              <a:t>Recomendaciones para obtener información en </a:t>
            </a:r>
            <a:r>
              <a:rPr lang="es-ES" sz="4800" spc="140" dirty="0" err="1">
                <a:solidFill>
                  <a:schemeClr val="tx1"/>
                </a:solidFill>
                <a:ea typeface="+mn-ea"/>
              </a:rPr>
              <a:t>ChatGpt</a:t>
            </a:r>
            <a:r>
              <a:rPr lang="es-ES" sz="4800" spc="140" dirty="0">
                <a:solidFill>
                  <a:schemeClr val="tx1"/>
                </a:solidFill>
                <a:ea typeface="+mn-ea"/>
              </a:rPr>
              <a:t>.</a:t>
            </a:r>
            <a:endParaRPr sz="4800" spc="140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753680" y="7274160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03F18B-7ECF-01B0-8FF5-62EF141C8EEB}"/>
              </a:ext>
            </a:extLst>
          </p:cNvPr>
          <p:cNvSpPr txBox="1"/>
          <p:nvPr/>
        </p:nvSpPr>
        <p:spPr>
          <a:xfrm>
            <a:off x="1177635" y="2805879"/>
            <a:ext cx="1677785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5400" dirty="0"/>
              <a:t>Indicar </a:t>
            </a:r>
            <a:r>
              <a:rPr lang="pt-BR" sz="5400" dirty="0" err="1"/>
              <a:t>el</a:t>
            </a:r>
            <a:r>
              <a:rPr lang="pt-BR" sz="5400" dirty="0"/>
              <a:t> propósito u objetivo, por </a:t>
            </a:r>
            <a:r>
              <a:rPr lang="pt-BR" sz="5400" dirty="0" err="1"/>
              <a:t>ejemplo</a:t>
            </a:r>
            <a:r>
              <a:rPr lang="pt-BR" sz="5400" dirty="0"/>
              <a:t>: lema de una </a:t>
            </a:r>
            <a:r>
              <a:rPr lang="pt-BR" sz="5400" dirty="0" err="1"/>
              <a:t>campaña</a:t>
            </a:r>
            <a:r>
              <a:rPr lang="pt-BR" sz="5400" dirty="0"/>
              <a:t> de </a:t>
            </a:r>
            <a:r>
              <a:rPr lang="pt-BR" sz="5400" dirty="0" err="1"/>
              <a:t>promoción</a:t>
            </a:r>
            <a:r>
              <a:rPr lang="pt-BR" sz="5400" dirty="0"/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5400" dirty="0"/>
              <a:t>Proporcionar </a:t>
            </a:r>
            <a:r>
              <a:rPr lang="pt-BR" sz="5400" dirty="0" err="1"/>
              <a:t>información</a:t>
            </a:r>
            <a:r>
              <a:rPr lang="pt-BR" sz="5400" dirty="0"/>
              <a:t> </a:t>
            </a:r>
            <a:r>
              <a:rPr lang="pt-BR" sz="5400" dirty="0" err="1"/>
              <a:t>detallada</a:t>
            </a:r>
            <a:r>
              <a:rPr lang="pt-BR" sz="5400" dirty="0"/>
              <a:t> y </a:t>
            </a:r>
            <a:r>
              <a:rPr lang="pt-BR" sz="5400" dirty="0" err="1"/>
              <a:t>el</a:t>
            </a:r>
            <a:r>
              <a:rPr lang="pt-BR" sz="5400" dirty="0"/>
              <a:t> tono o estilo (formal, informal, etc.).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5400" dirty="0"/>
              <a:t>Revisar y ajustar </a:t>
            </a:r>
            <a:r>
              <a:rPr lang="pt-BR" sz="5400" dirty="0" err="1"/>
              <a:t>la</a:t>
            </a:r>
            <a:r>
              <a:rPr lang="pt-BR" sz="5400" dirty="0"/>
              <a:t> </a:t>
            </a:r>
            <a:r>
              <a:rPr lang="pt-BR" sz="5400" dirty="0" err="1"/>
              <a:t>respuesta</a:t>
            </a:r>
            <a:r>
              <a:rPr lang="pt-BR" sz="5400" dirty="0"/>
              <a:t>, </a:t>
            </a:r>
            <a:r>
              <a:rPr lang="pt-BR" sz="5400" dirty="0" err="1"/>
              <a:t>volviendo</a:t>
            </a:r>
            <a:r>
              <a:rPr lang="pt-BR" sz="5400" dirty="0"/>
              <a:t> a formular </a:t>
            </a:r>
            <a:r>
              <a:rPr lang="pt-BR" sz="5400" dirty="0" err="1"/>
              <a:t>la</a:t>
            </a:r>
            <a:r>
              <a:rPr lang="pt-BR" sz="5400" dirty="0"/>
              <a:t> </a:t>
            </a:r>
            <a:r>
              <a:rPr lang="pt-BR" sz="5400" dirty="0" err="1"/>
              <a:t>petición</a:t>
            </a:r>
            <a:r>
              <a:rPr lang="pt-BR" sz="5400" dirty="0"/>
              <a:t>.</a:t>
            </a:r>
          </a:p>
          <a:p>
            <a:endParaRPr lang="pt-BR" sz="5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842399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roup 6"/>
          <p:cNvGrpSpPr/>
          <p:nvPr/>
        </p:nvGrpSpPr>
        <p:grpSpPr>
          <a:xfrm>
            <a:off x="9780120" y="7021080"/>
            <a:ext cx="6771960" cy="1172520"/>
            <a:chOff x="9780120" y="7021080"/>
            <a:chExt cx="6771960" cy="1172520"/>
          </a:xfrm>
        </p:grpSpPr>
        <p:sp>
          <p:nvSpPr>
            <p:cNvPr id="250" name="TextBox 7"/>
            <p:cNvSpPr/>
            <p:nvPr/>
          </p:nvSpPr>
          <p:spPr>
            <a:xfrm>
              <a:off x="10923480" y="7021080"/>
              <a:ext cx="5628600" cy="117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 defTabSz="914400">
                <a:lnSpc>
                  <a:spcPts val="3078"/>
                </a:lnSpc>
              </a:pPr>
              <a:r>
                <a:rPr lang="en-US" sz="2200" b="0" strike="noStrike" spc="-1">
                  <a:solidFill>
                    <a:srgbClr val="000000"/>
                  </a:solidFill>
                  <a:latin typeface="TT Fors"/>
                </a:rPr>
                <a:t>www.zamasmercados.es</a:t>
              </a:r>
              <a:endParaRPr lang="es-ES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ts val="3078"/>
                </a:lnSpc>
              </a:pPr>
              <a:r>
                <a:rPr lang="en-US" sz="2200" b="0" strike="noStrike" spc="-1">
                  <a:solidFill>
                    <a:srgbClr val="000000"/>
                  </a:solidFill>
                  <a:latin typeface="TT Fors"/>
                </a:rPr>
                <a:t>gerencia@zamasmercados.es</a:t>
              </a:r>
              <a:endParaRPr lang="es-ES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ts val="3078"/>
                </a:lnSpc>
              </a:pPr>
              <a:r>
                <a:rPr lang="en-US" sz="2200" b="0" strike="noStrike" spc="-1">
                  <a:solidFill>
                    <a:srgbClr val="000000"/>
                  </a:solidFill>
                  <a:latin typeface="TT Fors"/>
                </a:rPr>
                <a:t>@zamasmercados</a:t>
              </a:r>
              <a:endParaRPr lang="es-ES" sz="2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1" name="Freeform 8"/>
            <p:cNvSpPr/>
            <p:nvPr/>
          </p:nvSpPr>
          <p:spPr>
            <a:xfrm>
              <a:off x="12114000" y="7852320"/>
              <a:ext cx="312480" cy="312480"/>
            </a:xfrm>
            <a:custGeom>
              <a:avLst/>
              <a:gdLst>
                <a:gd name="textAreaLeft" fmla="*/ 0 w 312480"/>
                <a:gd name="textAreaRight" fmla="*/ 312840 w 312480"/>
                <a:gd name="textAreaTop" fmla="*/ 0 h 312480"/>
                <a:gd name="textAreaBottom" fmla="*/ 312840 h 312480"/>
              </a:gdLst>
              <a:ahLst/>
              <a:cxnLst/>
              <a:rect l="textAreaLeft" t="textAreaTop" r="textAreaRight" b="textAreaBottom"/>
              <a:pathLst>
                <a:path w="417140" h="417140">
                  <a:moveTo>
                    <a:pt x="0" y="0"/>
                  </a:moveTo>
                  <a:lnTo>
                    <a:pt x="417140" y="0"/>
                  </a:lnTo>
                  <a:lnTo>
                    <a:pt x="417140" y="417140"/>
                  </a:lnTo>
                  <a:lnTo>
                    <a:pt x="0" y="41714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2" name="Freeform 9"/>
            <p:cNvSpPr/>
            <p:nvPr/>
          </p:nvSpPr>
          <p:spPr>
            <a:xfrm>
              <a:off x="9780120" y="7105320"/>
              <a:ext cx="1859400" cy="1004040"/>
            </a:xfrm>
            <a:custGeom>
              <a:avLst/>
              <a:gdLst>
                <a:gd name="textAreaLeft" fmla="*/ 0 w 1859400"/>
                <a:gd name="textAreaRight" fmla="*/ 1859760 w 1859400"/>
                <a:gd name="textAreaTop" fmla="*/ 0 h 1004040"/>
                <a:gd name="textAreaBottom" fmla="*/ 1004400 h 1004040"/>
              </a:gdLst>
              <a:ahLst/>
              <a:cxnLst/>
              <a:rect l="textAreaLeft" t="textAreaTop" r="textAreaRight" b="textAreaBottom"/>
              <a:pathLst>
                <a:path w="2479854" h="1339121">
                  <a:moveTo>
                    <a:pt x="0" y="0"/>
                  </a:moveTo>
                  <a:lnTo>
                    <a:pt x="2479854" y="0"/>
                  </a:lnTo>
                  <a:lnTo>
                    <a:pt x="2479854" y="1339121"/>
                  </a:lnTo>
                  <a:lnTo>
                    <a:pt x="0" y="133912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57" name="TextBox 14"/>
          <p:cNvSpPr/>
          <p:nvPr/>
        </p:nvSpPr>
        <p:spPr>
          <a:xfrm>
            <a:off x="3076920" y="4549680"/>
            <a:ext cx="12133800" cy="101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7999"/>
              </a:lnSpc>
            </a:pPr>
            <a:r>
              <a:rPr lang="en-US" sz="8000" b="0" strike="noStrike" spc="-401">
                <a:solidFill>
                  <a:srgbClr val="000000"/>
                </a:solidFill>
                <a:latin typeface="TT Norms Bold"/>
              </a:rPr>
              <a:t>Muchas gracias</a:t>
            </a:r>
            <a:endParaRPr lang="es-ES" sz="8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58" name="Group 15"/>
          <p:cNvGrpSpPr/>
          <p:nvPr/>
        </p:nvGrpSpPr>
        <p:grpSpPr>
          <a:xfrm>
            <a:off x="762120" y="532800"/>
            <a:ext cx="5255280" cy="590271"/>
            <a:chOff x="762120" y="532800"/>
            <a:chExt cx="5255280" cy="590271"/>
          </a:xfrm>
        </p:grpSpPr>
        <p:sp>
          <p:nvSpPr>
            <p:cNvPr id="259" name="TextBox 16"/>
            <p:cNvSpPr/>
            <p:nvPr/>
          </p:nvSpPr>
          <p:spPr>
            <a:xfrm>
              <a:off x="762120" y="532800"/>
              <a:ext cx="3142440" cy="32213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defTabSz="914400">
                <a:lnSpc>
                  <a:spcPts val="2659"/>
                </a:lnSpc>
              </a:pPr>
              <a:r>
                <a:rPr lang="en-US" sz="1900" spc="-1" dirty="0">
                  <a:solidFill>
                    <a:srgbClr val="000000"/>
                  </a:solidFill>
                  <a:latin typeface="TT Fors Bold"/>
                </a:rPr>
                <a:t>José Luís Alcázar Rodríguez</a:t>
              </a:r>
              <a:endParaRPr lang="es-ES" sz="19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0" name="TextBox 17"/>
            <p:cNvSpPr/>
            <p:nvPr/>
          </p:nvSpPr>
          <p:spPr>
            <a:xfrm>
              <a:off x="762120" y="858960"/>
              <a:ext cx="5255280" cy="26411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just" defTabSz="914400">
                <a:lnSpc>
                  <a:spcPts val="2239"/>
                </a:lnSpc>
              </a:pPr>
              <a:endParaRPr lang="es-ES" sz="1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C5C70EDA-D206-C5FF-28B1-CD6769CD4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0367" y="7315826"/>
            <a:ext cx="2768354" cy="79353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F753A34-A40F-5C26-4CC3-1C097CC1A4E7}"/>
              </a:ext>
            </a:extLst>
          </p:cNvPr>
          <p:cNvSpPr txBox="1"/>
          <p:nvPr/>
        </p:nvSpPr>
        <p:spPr>
          <a:xfrm>
            <a:off x="6017400" y="9363670"/>
            <a:ext cx="121341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 colaboración con la Di­rección General de Comercio, Ferias y Artesanía del Gobierno de Aragón mediante la convocatoria de ayudas a la promoción, dinamización y digitalización del comercio minorista en 2024.</a:t>
            </a:r>
            <a:endParaRPr lang="es-E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274</Words>
  <Application>Microsoft Office PowerPoint</Application>
  <PresentationFormat>Personalizado</PresentationFormat>
  <Paragraphs>26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11</vt:i4>
      </vt:variant>
      <vt:variant>
        <vt:lpstr>Títulos de diapositiva</vt:lpstr>
      </vt:variant>
      <vt:variant>
        <vt:i4>7</vt:i4>
      </vt:variant>
    </vt:vector>
  </HeadingPairs>
  <TitlesOfParts>
    <vt:vector size="27" baseType="lpstr">
      <vt:lpstr>Arial</vt:lpstr>
      <vt:lpstr>Calibri</vt:lpstr>
      <vt:lpstr>Symbol</vt:lpstr>
      <vt:lpstr>Tahoma</vt:lpstr>
      <vt:lpstr>Times New Roman</vt:lpstr>
      <vt:lpstr>TT Fors</vt:lpstr>
      <vt:lpstr>TT Fors Bold</vt:lpstr>
      <vt:lpstr>TT Norms Bold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Presentación de PowerPoint</vt:lpstr>
      <vt:lpstr>¿Qué es ChatGPT? </vt:lpstr>
      <vt:lpstr>Capacidades</vt:lpstr>
      <vt:lpstr>¿Qué es un “promt” en ChatGpt?</vt:lpstr>
      <vt:lpstr>¿Cómo pedirle una respuesta a ChatGpt de una manera eficaz y eficiente?</vt:lpstr>
      <vt:lpstr>Recomendaciones para obtener información en ChatGpt.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Alfonso Martínez</dc:title>
  <dc:subject/>
  <dc:creator/>
  <dc:description/>
  <cp:lastModifiedBy>Ana Burgos</cp:lastModifiedBy>
  <cp:revision>7</cp:revision>
  <dcterms:created xsi:type="dcterms:W3CDTF">2006-08-16T00:00:00Z</dcterms:created>
  <dcterms:modified xsi:type="dcterms:W3CDTF">2024-09-25T11:32:41Z</dcterms:modified>
  <dc:identifier>DAGEu_K9cSg</dc:identifier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